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5F0B69D-31CD-4B0D-B958-CBD13151DC46}">
  <a:tblStyle styleId="{E5F0B69D-31CD-4B0D-B958-CBD13151DC46}"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hmdb.org/m.asp?m=37734"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https://teachingamericanhistory.org/resource/newyork/</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3f623b61051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3f623b61051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f623b61051_2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f623b61051_2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3f623b61051_2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3f623b61051_2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https://teachingamericanhistory.org/resource/newyork/</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3f5fe40cb5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3f5fe40cb5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f5fe40cb55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f5fe40cb55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Image: </a:t>
            </a:r>
            <a:r>
              <a:rPr lang="en" u="sng">
                <a:solidFill>
                  <a:schemeClr val="hlink"/>
                </a:solidFill>
                <a:hlinkClick r:id="rId2"/>
              </a:rPr>
              <a:t>https://www.hmdb.org/m.asp?m=37734</a:t>
            </a:r>
            <a:r>
              <a:rPr lang="en"/>
              <a:t>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3f5fe40cb55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3f5fe40cb55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3f5fe40cb55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3f5fe40cb55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3f5fe40cb55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3f5fe40cb55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3f5fe40cb55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3f5fe40cb55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3f5fe40cb55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3f5fe40cb55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https://teachingamericanhistory.org/resource/newyork/</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f5fe40cb55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3f5fe40cb55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f623b61051_2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f623b61051_2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3f5fe40cb55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3f5fe40cb55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https://history.nycourts.gov/figure/john-lansing/</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3f60146784c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3f60146784c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https://hvmag.com/life-style/alexander-hamilton-hudson-valley-history/</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f60146784c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3f60146784c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3f60146784c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3f60146784c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3f60db47c13_1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3f60db47c13_1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https://www.archives.gov/founding-docs/constitution</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3f60db47c13_1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3f60db47c13_1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https://teachingamericanhistory.org/resource/newyork/</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3f60db47c13_1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3f60db47c13_1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3f60db47c13_1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3f60db47c13_1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3f60db47c13_1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3f60db47c13_1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f620887888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3f620887888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3f60db47c13_1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3f60db47c13_1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https://thestrawfoot.com/2020/03/15/searching-for-an-historian-researching-the-poughkeepsie-post-office-mural-of-the-ny-state-ratification-of-the-u-s-constitution-july-1788-painted-by-gerald-foster/#jp-carousel-12301</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3f623b61051_2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3f623b61051_2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2.xml"/><Relationship Id="rId12" Type="http://schemas.openxmlformats.org/officeDocument/2006/relationships/slideLayout" Target="../slideLayouts/slideLayout11.xml"/><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hyperlink" Target="http://www.youtube.com/watch?v=0snU5L2QsKw" TargetMode="Externa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slide" Target="/ppt/slides/slide9.xml"/><Relationship Id="rId4" Type="http://schemas.openxmlformats.org/officeDocument/2006/relationships/image" Target="../media/image6.png"/><Relationship Id="rId5"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6.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3.png"/><Relationship Id="rId4" Type="http://schemas.openxmlformats.org/officeDocument/2006/relationships/hyperlink" Target="https://docs.google.com/document/d/1fvYt1BV35dZhwsTIzeMJb5Cs_cPLjdL3Rg-6EZll4AQ/edit?tab=t.0#heading=h.irvx5jpo3o99"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9.png"/><Relationship Id="rId4" Type="http://schemas.openxmlformats.org/officeDocument/2006/relationships/hyperlink" Target="https://docs.google.com/document/d/1fvYt1BV35dZhwsTIzeMJb5Cs_cPLjdL3Rg-6EZll4AQ/edit?tab=t.0#heading=h.irvx5jpo3o99"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1.png"/><Relationship Id="rId4" Type="http://schemas.openxmlformats.org/officeDocument/2006/relationships/hyperlink" Target="https://docs.google.com/document/d/1fvYt1BV35dZhwsTIzeMJb5Cs_cPLjdL3Rg-6EZll4AQ/edit?tab=t.0#heading=h.irvx5jpo3o99"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8.png"/><Relationship Id="rId4" Type="http://schemas.openxmlformats.org/officeDocument/2006/relationships/hyperlink" Target="https://docs.google.com/document/d/1fvYt1BV35dZhwsTIzeMJb5Cs_cPLjdL3Rg-6EZll4AQ/edit?tab=t.0#heading=h.irvx5jpo3o99"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slide" Target="/ppt/slides/slide12.xml"/><Relationship Id="rId4" Type="http://schemas.openxmlformats.org/officeDocument/2006/relationships/slide" Target="/ppt/slides/slide23.xml"/><Relationship Id="rId5"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8.png"/><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2.png"/></Relationships>
</file>

<file path=ppt/slides/_rels/slide25.xml.rels><?xml version="1.0" encoding="UTF-8" standalone="yes"?><Relationships xmlns="http://schemas.openxmlformats.org/package/2006/relationships"><Relationship Id="rId11" Type="http://schemas.openxmlformats.org/officeDocument/2006/relationships/hyperlink" Target="https://retroreport.org/video/an-enlightened-idea-the-constitution-drew-on-centuries-old-principles/" TargetMode="External"/><Relationship Id="rId10" Type="http://schemas.openxmlformats.org/officeDocument/2006/relationships/hyperlink" Target="https://founders.archives.gov/documents/Jay/01-05-02-0041" TargetMode="External"/><Relationship Id="rId13" Type="http://schemas.openxmlformats.org/officeDocument/2006/relationships/hyperlink" Target="https://greenbag.org/archive/green_bag_tables_of_contents.html" TargetMode="External"/><Relationship Id="rId12" Type="http://schemas.openxmlformats.org/officeDocument/2006/relationships/hyperlink" Target="https://retroreport.org/video/an-enlightened-idea-the-constitution-drew-on-centuries-old-principles/" TargetMode="External"/><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hyperlink" Target="https://www.loc.gov/resource/llscdam.lled002/" TargetMode="External"/><Relationship Id="rId4" Type="http://schemas.openxmlformats.org/officeDocument/2006/relationships/hyperlink" Target="https://www.loc.gov/resource/llscdam.lled002/" TargetMode="External"/><Relationship Id="rId9" Type="http://schemas.openxmlformats.org/officeDocument/2006/relationships/hyperlink" Target="https://founders.archives.gov/documents/Jay/01-05-02-0041" TargetMode="External"/><Relationship Id="rId15" Type="http://schemas.openxmlformats.org/officeDocument/2006/relationships/hyperlink" Target="https://www.archives.gov/founding-docs/constitution" TargetMode="External"/><Relationship Id="rId14" Type="http://schemas.openxmlformats.org/officeDocument/2006/relationships/hyperlink" Target="https://greenbag.org/archive/green_bag_tables_of_contents.html" TargetMode="External"/><Relationship Id="rId16" Type="http://schemas.openxmlformats.org/officeDocument/2006/relationships/hyperlink" Target="https://www.archives.gov/founding-docs/constitution" TargetMode="External"/><Relationship Id="rId5" Type="http://schemas.openxmlformats.org/officeDocument/2006/relationships/hyperlink" Target="https://founders.archives.gov/documents/Hamilton/01-05-02-0012-0069" TargetMode="External"/><Relationship Id="rId6" Type="http://schemas.openxmlformats.org/officeDocument/2006/relationships/hyperlink" Target="https://founders.archives.gov/documents/Hamilton/01-05-02-0012-0069" TargetMode="External"/><Relationship Id="rId7" Type="http://schemas.openxmlformats.org/officeDocument/2006/relationships/hyperlink" Target="https://founders.archives.gov/documents/Hamilton/01-05-02-0012-0101" TargetMode="External"/><Relationship Id="rId8" Type="http://schemas.openxmlformats.org/officeDocument/2006/relationships/hyperlink" Target="https://founders.archives.gov/documents/Hamilton/01-05-02-0012-0101"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0" y="423350"/>
            <a:ext cx="8520600" cy="1187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4400"/>
              <a:t>¿Qué debería hacer Nueva York?</a:t>
            </a:r>
            <a:endParaRPr sz="4400"/>
          </a:p>
        </p:txBody>
      </p:sp>
      <p:sp>
        <p:nvSpPr>
          <p:cNvPr id="55" name="Google Shape;55;p13"/>
          <p:cNvSpPr txBox="1"/>
          <p:nvPr>
            <p:ph idx="1" type="subTitle"/>
          </p:nvPr>
        </p:nvSpPr>
        <p:spPr>
          <a:xfrm>
            <a:off x="311688" y="1431525"/>
            <a:ext cx="8520600" cy="792600"/>
          </a:xfrm>
          <a:prstGeom prst="rect">
            <a:avLst/>
          </a:prstGeom>
        </p:spPr>
        <p:txBody>
          <a:bodyPr anchorCtr="0" anchor="t" bIns="91425" lIns="91425" spcFirstLastPara="1" rIns="91425" wrap="square" tIns="91425">
            <a:noAutofit/>
          </a:bodyPr>
          <a:lstStyle/>
          <a:p>
            <a:pPr indent="0" lvl="0" marL="0" rtl="0" algn="ctr">
              <a:lnSpc>
                <a:spcPct val="80000"/>
              </a:lnSpc>
              <a:spcBef>
                <a:spcPts val="0"/>
              </a:spcBef>
              <a:spcAft>
                <a:spcPts val="0"/>
              </a:spcAft>
              <a:buSzPts val="935"/>
              <a:buNone/>
            </a:pPr>
            <a:r>
              <a:rPr lang="en" sz="2380"/>
              <a:t>Una investigación basada en problemas sobre la ratificación de la nueva Constitución</a:t>
            </a:r>
            <a:r>
              <a:rPr lang="en" sz="2380"/>
              <a:t> </a:t>
            </a:r>
            <a:endParaRPr sz="2380"/>
          </a:p>
        </p:txBody>
      </p:sp>
      <p:pic>
        <p:nvPicPr>
          <p:cNvPr descr="https://teachingamericanhistory.org/resource/newyork/&#10;" id="56" name="Google Shape;56;p13"/>
          <p:cNvPicPr preferRelativeResize="0"/>
          <p:nvPr/>
        </p:nvPicPr>
        <p:blipFill>
          <a:blip r:embed="rId3">
            <a:alphaModFix/>
          </a:blip>
          <a:stretch>
            <a:fillRect/>
          </a:stretch>
        </p:blipFill>
        <p:spPr>
          <a:xfrm>
            <a:off x="0" y="2571750"/>
            <a:ext cx="9144000" cy="254080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pic>
        <p:nvPicPr>
          <p:cNvPr descr="The framers drew on Enlightenment thought and experience to design a new government. Education Resources: https://retroreport.org/video/an-enlightened-idea-the-constitution-drew-on-centuries-old-principles/&#10;&#10;Teachers, create your free Retro Report account now: http://bit.ly/RR-Reg &#10;&#10;CONNECT WITH RETRO REPORT&#10;Browse our video library: http://bit.ly/RR-library&#10;Website: http://www.retroreport.org&#10;Bluesky: https://bsky.app/profile/retroreport.org&#10;Facebook: https://www.facebook.com/RetroReport&#10;Instagram: https://www.instagram.com/retroreport&#10;X: https://x.com/RetroReport&#10;YouTube: http://www.youtube.com/c/RETROREPORT&#10;&#10;We are an Emmy Award-winning nonprofit newsroom dedicated to producing documentary journalism and educational resources. Our work blends meticulous reporting steeped in historical context and interactive classroom resources." id="61" name="Google Shape;61;p14" title="An Enlightened Idea: The Constitution Drew on Centuries-Old Principles | Retro Report">
            <a:hlinkClick r:id="rId3"/>
          </p:cNvPr>
          <p:cNvPicPr preferRelativeResize="0"/>
          <p:nvPr/>
        </p:nvPicPr>
        <p:blipFill>
          <a:blip r:embed="rId4">
            <a:alphaModFix/>
          </a:blip>
          <a:stretch>
            <a:fillRect/>
          </a:stretch>
        </p:blipFill>
        <p:spPr>
          <a:xfrm>
            <a:off x="0" y="0"/>
            <a:ext cx="9144006" cy="514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1"/>
                                        </p:tgtEl>
                                        <p:attrNameLst>
                                          <p:attrName>style.visibility</p:attrName>
                                        </p:attrNameLst>
                                      </p:cBhvr>
                                      <p:to>
                                        <p:strVal val="visible"/>
                                      </p:to>
                                    </p:set>
                                    <p:animEffect filter="fade" transition="in">
                                      <p:cBhvr>
                                        <p:cTn dur="1000"/>
                                        <p:tgtEl>
                                          <p:spTgt spid="6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5"/>
          <p:cNvSpPr txBox="1"/>
          <p:nvPr>
            <p:ph type="ctrTitle"/>
          </p:nvPr>
        </p:nvSpPr>
        <p:spPr>
          <a:xfrm>
            <a:off x="311700" y="480950"/>
            <a:ext cx="8520600" cy="891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SzPts val="990"/>
              <a:buNone/>
            </a:pPr>
            <a:r>
              <a:rPr lang="en" sz="4680"/>
              <a:t>Discusión:</a:t>
            </a:r>
            <a:endParaRPr sz="4680"/>
          </a:p>
        </p:txBody>
      </p:sp>
      <p:sp>
        <p:nvSpPr>
          <p:cNvPr id="67" name="Google Shape;67;p15"/>
          <p:cNvSpPr txBox="1"/>
          <p:nvPr>
            <p:ph idx="1" type="subTitle"/>
          </p:nvPr>
        </p:nvSpPr>
        <p:spPr>
          <a:xfrm>
            <a:off x="311700" y="1563800"/>
            <a:ext cx="8520600" cy="2733600"/>
          </a:xfrm>
          <a:prstGeom prst="rect">
            <a:avLst/>
          </a:prstGeom>
          <a:solidFill>
            <a:schemeClr val="lt1"/>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15000"/>
              </a:lnSpc>
              <a:spcBef>
                <a:spcPts val="1200"/>
              </a:spcBef>
              <a:spcAft>
                <a:spcPts val="0"/>
              </a:spcAft>
              <a:buClr>
                <a:schemeClr val="dk1"/>
              </a:buClr>
              <a:buSzPts val="1100"/>
              <a:buFont typeface="Arial"/>
              <a:buNone/>
            </a:pPr>
            <a:r>
              <a:rPr b="1" lang="en"/>
              <a:t>¿Cómo influyeron las ideas de la Ilustración en la forma en que los creadores diseñaron la Constitución?</a:t>
            </a:r>
            <a:endParaRPr b="1"/>
          </a:p>
          <a:p>
            <a:pPr indent="0" lvl="0" marL="0" rtl="0" algn="ctr">
              <a:spcBef>
                <a:spcPts val="1200"/>
              </a:spcBef>
              <a:spcAft>
                <a:spcPts val="0"/>
              </a:spcAft>
              <a:buNone/>
            </a:pPr>
            <a:r>
              <a:t/>
            </a:r>
            <a:endParaRPr b="1"/>
          </a:p>
          <a:p>
            <a:pPr indent="0" lvl="0" marL="0" rtl="0" algn="ctr">
              <a:spcBef>
                <a:spcPts val="0"/>
              </a:spcBef>
              <a:spcAft>
                <a:spcPts val="0"/>
              </a:spcAft>
              <a:buNone/>
            </a:pPr>
            <a:r>
              <a:rPr b="1" lang="en"/>
              <a:t>¿Eso fortalece o debilita la Constitución?</a:t>
            </a:r>
            <a:endParaRPr b="1"/>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6"/>
          <p:cNvSpPr txBox="1"/>
          <p:nvPr>
            <p:ph idx="1" type="body"/>
          </p:nvPr>
        </p:nvSpPr>
        <p:spPr>
          <a:xfrm>
            <a:off x="1058400" y="0"/>
            <a:ext cx="7027200" cy="34164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sz="16600"/>
              <a:t>Parte 1</a:t>
            </a:r>
            <a:endParaRPr sz="16600"/>
          </a:p>
        </p:txBody>
      </p:sp>
      <p:pic>
        <p:nvPicPr>
          <p:cNvPr descr="https://teachingamericanhistory.org/resource/newyork/&#10;" id="73" name="Google Shape;73;p16"/>
          <p:cNvPicPr preferRelativeResize="0"/>
          <p:nvPr/>
        </p:nvPicPr>
        <p:blipFill>
          <a:blip r:embed="rId3">
            <a:alphaModFix/>
          </a:blip>
          <a:stretch>
            <a:fillRect/>
          </a:stretch>
        </p:blipFill>
        <p:spPr>
          <a:xfrm>
            <a:off x="0" y="2571750"/>
            <a:ext cx="9144000" cy="254080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7"/>
          <p:cNvSpPr txBox="1"/>
          <p:nvPr>
            <p:ph type="title"/>
          </p:nvPr>
        </p:nvSpPr>
        <p:spPr>
          <a:xfrm>
            <a:off x="311700" y="132250"/>
            <a:ext cx="8520600" cy="883800"/>
          </a:xfrm>
          <a:prstGeom prst="rect">
            <a:avLst/>
          </a:prstGeom>
          <a:noFill/>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720"/>
              <a:t>La decisión - una dramatización ficticia -</a:t>
            </a:r>
            <a:r>
              <a:rPr b="1" lang="en" sz="2720"/>
              <a:t> </a:t>
            </a:r>
            <a:r>
              <a:rPr b="1" lang="en" sz="1200"/>
              <a:t>La siguiente conversación es inventada para esta actividad. Representa argumentos hechos durante el debate de ratificación, pero no son las palabras exactas de John Jay.</a:t>
            </a:r>
            <a:endParaRPr b="1" sz="1200"/>
          </a:p>
        </p:txBody>
      </p:sp>
      <p:sp>
        <p:nvSpPr>
          <p:cNvPr id="79" name="Google Shape;79;p17"/>
          <p:cNvSpPr txBox="1"/>
          <p:nvPr>
            <p:ph idx="1" type="body"/>
          </p:nvPr>
        </p:nvSpPr>
        <p:spPr>
          <a:xfrm>
            <a:off x="31350" y="1078875"/>
            <a:ext cx="9081300" cy="4002000"/>
          </a:xfrm>
          <a:prstGeom prst="rect">
            <a:avLst/>
          </a:prstGeom>
          <a:solidFill>
            <a:schemeClr val="lt1"/>
          </a:solidFill>
          <a:ln cap="flat" cmpd="sng" w="3810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457200" lvl="0" marL="0" rtl="0" algn="l">
              <a:lnSpc>
                <a:spcPct val="90000"/>
              </a:lnSpc>
              <a:spcBef>
                <a:spcPts val="0"/>
              </a:spcBef>
              <a:spcAft>
                <a:spcPts val="0"/>
              </a:spcAft>
              <a:buSzPts val="605"/>
              <a:buNone/>
            </a:pPr>
            <a:r>
              <a:rPr b="1" lang="en" sz="990"/>
              <a:t>"Marcus, ¿crees que Nueva York debería ratificarla?"</a:t>
            </a:r>
            <a:r>
              <a:rPr lang="en" sz="990"/>
              <a:t>  </a:t>
            </a:r>
            <a:r>
              <a:rPr lang="en" sz="990"/>
              <a:t>John Jay pregunta por tercera vez en diez minutos.</a:t>
            </a:r>
            <a:r>
              <a:rPr lang="en" sz="990"/>
              <a:t>  </a:t>
            </a:r>
            <a:endParaRPr sz="990"/>
          </a:p>
          <a:p>
            <a:pPr indent="457200" lvl="0" marL="0" rtl="0" algn="l">
              <a:lnSpc>
                <a:spcPct val="90000"/>
              </a:lnSpc>
              <a:spcBef>
                <a:spcPts val="1200"/>
              </a:spcBef>
              <a:spcAft>
                <a:spcPts val="0"/>
              </a:spcAft>
              <a:buSzPts val="605"/>
              <a:buNone/>
            </a:pPr>
            <a:r>
              <a:rPr i="1" lang="en" sz="990"/>
              <a:t>"Solo hemos tenido los Artículos de la Confederación por 7 años. ¿Realmente queremos o necesitamos algo más fuerte?"</a:t>
            </a:r>
            <a:r>
              <a:rPr lang="en" sz="990"/>
              <a:t>  </a:t>
            </a:r>
            <a:r>
              <a:rPr lang="en" sz="990"/>
              <a:t>(La reunión está por comenzar y la mayoría se pregunta si realmente necesitamos esta nueva Constitución.)</a:t>
            </a:r>
            <a:endParaRPr sz="990"/>
          </a:p>
          <a:p>
            <a:pPr indent="457200" lvl="0" marL="0" rtl="0" algn="l">
              <a:lnSpc>
                <a:spcPct val="90000"/>
              </a:lnSpc>
              <a:spcBef>
                <a:spcPts val="1200"/>
              </a:spcBef>
              <a:spcAft>
                <a:spcPts val="0"/>
              </a:spcAft>
              <a:buSzPts val="605"/>
              <a:buNone/>
            </a:pPr>
            <a:r>
              <a:rPr i="1" lang="en" sz="990"/>
              <a:t>"John, ya hablamos de esto. No necesitamos un gobierno más fuerte ni un líder tirano. Acabamos de deshacernos de un rey, ¿y dónde están los derechos para la gente? No sé. Esto parece demasiado poderoso."</a:t>
            </a:r>
            <a:r>
              <a:rPr lang="en" sz="990"/>
              <a:t> </a:t>
            </a:r>
            <a:endParaRPr b="1" sz="990"/>
          </a:p>
          <a:p>
            <a:pPr indent="457200" lvl="0" marL="0" rtl="0" algn="l">
              <a:lnSpc>
                <a:spcPct val="90000"/>
              </a:lnSpc>
              <a:spcBef>
                <a:spcPts val="1200"/>
              </a:spcBef>
              <a:spcAft>
                <a:spcPts val="0"/>
              </a:spcAft>
              <a:buSzPts val="605"/>
              <a:buNone/>
            </a:pPr>
            <a:r>
              <a:rPr b="1" lang="en" sz="990"/>
              <a:t>"No estoy de acuerdo. Nuestra Unión actual es como una cuerda frágil de arena, incapaz de proteger nuestro comercio de amenazas extranjeras o rebeliones internas. Solo bajo esta nueva Constitución nuestros estados pueden unirse en una sola nación fuerte y respetada. Rechazar este sistema es invitar a la invasión extranjera y la anarquía en casa."</a:t>
            </a:r>
            <a:endParaRPr b="1" sz="990"/>
          </a:p>
          <a:p>
            <a:pPr indent="457200" lvl="0" marL="0" rtl="0" algn="l">
              <a:lnSpc>
                <a:spcPct val="90000"/>
              </a:lnSpc>
              <a:spcBef>
                <a:spcPts val="1200"/>
              </a:spcBef>
              <a:spcAft>
                <a:spcPts val="0"/>
              </a:spcAft>
              <a:buSzPts val="605"/>
              <a:buNone/>
            </a:pPr>
            <a:r>
              <a:rPr i="1" lang="en" sz="990"/>
              <a:t>"¿Una cuerda de arena? Bajo los Artículos, los estados aún controlan la mayoría de sus asuntos. Esta Constitución nos uniría mucho más a un gobierno nacional poderoso. ¿Y si ese gobierno va en contra de los principios de la Revolución?"</a:t>
            </a:r>
            <a:endParaRPr i="1" sz="990"/>
          </a:p>
          <a:p>
            <a:pPr indent="457200" lvl="0" marL="0" rtl="0" algn="l">
              <a:lnSpc>
                <a:spcPct val="90000"/>
              </a:lnSpc>
              <a:spcBef>
                <a:spcPts val="1200"/>
              </a:spcBef>
              <a:spcAft>
                <a:spcPts val="0"/>
              </a:spcAft>
              <a:buSzPts val="605"/>
              <a:buNone/>
            </a:pPr>
            <a:r>
              <a:rPr b="1" lang="en" sz="990"/>
              <a:t>"Somos un solo pueblo en un continente, y separarnos significa nuestra ruina. Una América dividida caerá ante amenazas extranjeras y guerras locales. La Unión debe ser permanente si queremos sobrevivir."</a:t>
            </a:r>
            <a:endParaRPr b="1" sz="990"/>
          </a:p>
          <a:p>
            <a:pPr indent="457200" lvl="0" marL="0" rtl="0" algn="l">
              <a:lnSpc>
                <a:spcPct val="90000"/>
              </a:lnSpc>
              <a:spcBef>
                <a:spcPts val="1200"/>
              </a:spcBef>
              <a:spcAft>
                <a:spcPts val="0"/>
              </a:spcAft>
              <a:buSzPts val="605"/>
              <a:buNone/>
            </a:pPr>
            <a:r>
              <a:rPr i="1" lang="en" sz="990"/>
              <a:t>"Necesito ver una Declaración de Derechos. No me gusta esto."</a:t>
            </a:r>
            <a:endParaRPr i="1" sz="990"/>
          </a:p>
          <a:p>
            <a:pPr indent="457200" lvl="0" marL="0" rtl="0" algn="l">
              <a:lnSpc>
                <a:spcPct val="90000"/>
              </a:lnSpc>
              <a:spcBef>
                <a:spcPts val="1200"/>
              </a:spcBef>
              <a:spcAft>
                <a:spcPts val="0"/>
              </a:spcAft>
              <a:buSzPts val="605"/>
              <a:buNone/>
            </a:pPr>
            <a:r>
              <a:rPr b="1" lang="en" sz="990"/>
              <a:t>"No entiendes el sistema que estamos construyendo. El nuevo gobierno solo recibe poderes limitados y específicos. Los que lo apoyan dicen que no puede usar poderes que la Constitución no le da. No necesitas una ley que diga que puedes usar un sombrero, entonces ¿por qué pedir una ley que diga que puedes hablar? Una lista de derechos no sirve si el gobierno no tiene poder para quitártelos."</a:t>
            </a:r>
            <a:endParaRPr b="1" sz="990"/>
          </a:p>
          <a:p>
            <a:pPr indent="457200" lvl="0" marL="0" rtl="0" algn="l">
              <a:lnSpc>
                <a:spcPct val="90000"/>
              </a:lnSpc>
              <a:spcBef>
                <a:spcPts val="1200"/>
              </a:spcBef>
              <a:spcAft>
                <a:spcPts val="0"/>
              </a:spcAft>
              <a:buSzPts val="605"/>
              <a:buNone/>
            </a:pPr>
            <a:r>
              <a:rPr lang="en" sz="990"/>
              <a:t>La convención está por empezar y John tiene que irse.  </a:t>
            </a:r>
            <a:r>
              <a:rPr b="1" lang="en" sz="990"/>
              <a:t>"Dime por qué Nueva York no debería ratificar esta nueva Constitución."</a:t>
            </a:r>
            <a:endParaRPr b="1" sz="990"/>
          </a:p>
          <a:p>
            <a:pPr indent="0" lvl="0" marL="0" rtl="0" algn="l">
              <a:lnSpc>
                <a:spcPct val="90000"/>
              </a:lnSpc>
              <a:spcBef>
                <a:spcPts val="1200"/>
              </a:spcBef>
              <a:spcAft>
                <a:spcPts val="0"/>
              </a:spcAft>
              <a:buSzPts val="605"/>
              <a:buNone/>
            </a:pPr>
            <a:r>
              <a:rPr i="1" lang="en" sz="990"/>
              <a:t>	"Necesito protección contra el gobierno. No más reyes en América. ¡Digo que no!"</a:t>
            </a:r>
            <a:endParaRPr i="1" sz="99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8"/>
          <p:cNvSpPr txBox="1"/>
          <p:nvPr>
            <p:ph type="title"/>
          </p:nvPr>
        </p:nvSpPr>
        <p:spPr>
          <a:xfrm>
            <a:off x="311700" y="1090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b="1" lang="en" sz="2920"/>
              <a:t>Tu situación en 1788</a:t>
            </a:r>
            <a:endParaRPr b="1" sz="2920"/>
          </a:p>
        </p:txBody>
      </p:sp>
      <p:sp>
        <p:nvSpPr>
          <p:cNvPr id="85" name="Google Shape;85;p18"/>
          <p:cNvSpPr txBox="1"/>
          <p:nvPr>
            <p:ph idx="1" type="body"/>
          </p:nvPr>
        </p:nvSpPr>
        <p:spPr>
          <a:xfrm>
            <a:off x="98450" y="681788"/>
            <a:ext cx="5828100" cy="4218300"/>
          </a:xfrm>
          <a:prstGeom prst="rect">
            <a:avLst/>
          </a:prstGeom>
          <a:solidFill>
            <a:schemeClr val="lt1"/>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600"/>
              <a:t>Eres Marcus, un residente local de Poughkeepsie, que se encontró con su viejo amigo John Jay camino al juzgado en Market Street. Dudas en apoyar la nueva Constitución porque no confías en un gobierno central fuerte. Jay parece seguro de que es lo correcto.</a:t>
            </a:r>
            <a:r>
              <a:rPr lang="en" sz="1600"/>
              <a:t>  </a:t>
            </a:r>
            <a:endParaRPr sz="1600"/>
          </a:p>
          <a:p>
            <a:pPr indent="0" lvl="0" marL="0" rtl="0" algn="l">
              <a:spcBef>
                <a:spcPts val="1200"/>
              </a:spcBef>
              <a:spcAft>
                <a:spcPts val="0"/>
              </a:spcAft>
              <a:buNone/>
            </a:pPr>
            <a:r>
              <a:rPr lang="en" sz="1600"/>
              <a:t>Luchaste en la guerra para separarte de un gobierno poderoso que cobraba impuestos y maltrataba a sus colonos. Cuando Jay se va, empiezas a cuestionar tu opinión.</a:t>
            </a:r>
            <a:r>
              <a:rPr lang="en" sz="1600"/>
              <a:t> </a:t>
            </a:r>
            <a:endParaRPr sz="1600"/>
          </a:p>
          <a:p>
            <a:pPr indent="0" lvl="0" marL="0" rtl="0" algn="l">
              <a:spcBef>
                <a:spcPts val="1200"/>
              </a:spcBef>
              <a:spcAft>
                <a:spcPts val="0"/>
              </a:spcAft>
              <a:buNone/>
            </a:pPr>
            <a:r>
              <a:rPr i="1" lang="en" sz="1600"/>
              <a:t>"¿Podría tener razón Jay? ¿Necesitamos un gobierno más fuerte? ¿Pero qué pasa con la gente? ¿Y los impuestos?"</a:t>
            </a:r>
            <a:r>
              <a:rPr lang="en" sz="1600"/>
              <a:t> </a:t>
            </a:r>
            <a:endParaRPr sz="1600"/>
          </a:p>
          <a:p>
            <a:pPr indent="0" lvl="0" marL="0" rtl="0" algn="l">
              <a:spcBef>
                <a:spcPts val="1200"/>
              </a:spcBef>
              <a:spcAft>
                <a:spcPts val="1200"/>
              </a:spcAft>
              <a:buNone/>
            </a:pPr>
            <a:r>
              <a:rPr lang="en" sz="1600"/>
              <a:t>Como neoyorquino, ¿qué quieres que hagan tus delegados?</a:t>
            </a:r>
            <a:endParaRPr sz="1600"/>
          </a:p>
        </p:txBody>
      </p:sp>
      <p:pic>
        <p:nvPicPr>
          <p:cNvPr descr="https://www.hmdb.org/m.asp?m=37734" id="86" name="Google Shape;86;p18"/>
          <p:cNvPicPr preferRelativeResize="0"/>
          <p:nvPr/>
        </p:nvPicPr>
        <p:blipFill>
          <a:blip r:embed="rId3">
            <a:alphaModFix/>
          </a:blip>
          <a:stretch>
            <a:fillRect/>
          </a:stretch>
        </p:blipFill>
        <p:spPr>
          <a:xfrm>
            <a:off x="5926557" y="681800"/>
            <a:ext cx="3150518" cy="4218300"/>
          </a:xfrm>
          <a:prstGeom prst="rect">
            <a:avLst/>
          </a:prstGeom>
          <a:noFill/>
          <a:ln cap="flat" cmpd="sng" w="9525">
            <a:solidFill>
              <a:schemeClr val="dk1"/>
            </a:solidFill>
            <a:prstDash val="solid"/>
            <a:round/>
            <a:headEnd len="sm" w="sm" type="none"/>
            <a:tailEnd len="sm" w="sm" type="none"/>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9"/>
          <p:cNvSpPr txBox="1"/>
          <p:nvPr>
            <p:ph type="title"/>
          </p:nvPr>
        </p:nvSpPr>
        <p:spPr>
          <a:xfrm>
            <a:off x="311700" y="74325"/>
            <a:ext cx="8520600" cy="1656000"/>
          </a:xfrm>
          <a:prstGeom prst="rect">
            <a:avLst/>
          </a:prstGeom>
          <a:solidFill>
            <a:schemeClr val="lt1"/>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2156"/>
              <a:t>Identifica el problema -</a:t>
            </a:r>
            <a:r>
              <a:rPr b="1" lang="en" sz="2156"/>
              <a:t> </a:t>
            </a:r>
            <a:r>
              <a:rPr lang="en" sz="1356"/>
              <a:t> </a:t>
            </a:r>
            <a:r>
              <a:rPr b="1" lang="en" sz="1356"/>
              <a:t>Haz una lista de 3 temas importantes en la ratificación de la Constitución.</a:t>
            </a:r>
            <a:r>
              <a:rPr lang="en" sz="1356"/>
              <a:t> </a:t>
            </a:r>
            <a:endParaRPr sz="1356"/>
          </a:p>
          <a:p>
            <a:pPr indent="0" lvl="0" marL="0" rtl="0" algn="l">
              <a:spcBef>
                <a:spcPts val="0"/>
              </a:spcBef>
              <a:spcAft>
                <a:spcPts val="0"/>
              </a:spcAft>
              <a:buNone/>
            </a:pPr>
            <a:r>
              <a:t/>
            </a:r>
            <a:endParaRPr sz="1356"/>
          </a:p>
          <a:p>
            <a:pPr indent="0" lvl="0" marL="0" rtl="0" algn="l">
              <a:spcBef>
                <a:spcPts val="0"/>
              </a:spcBef>
              <a:spcAft>
                <a:spcPts val="0"/>
              </a:spcAft>
              <a:buNone/>
            </a:pPr>
            <a:r>
              <a:rPr lang="en" sz="2356"/>
              <a:t>¿Por qué no todos apoyaban la nueva Constitución? ¿Cuáles son las preocupaciones de Marcus y/o John Jay?</a:t>
            </a:r>
            <a:endParaRPr/>
          </a:p>
        </p:txBody>
      </p:sp>
      <p:sp>
        <p:nvSpPr>
          <p:cNvPr id="92" name="Google Shape;92;p19"/>
          <p:cNvSpPr txBox="1"/>
          <p:nvPr>
            <p:ph idx="1" type="body"/>
          </p:nvPr>
        </p:nvSpPr>
        <p:spPr>
          <a:xfrm>
            <a:off x="3437375" y="1853400"/>
            <a:ext cx="5394900" cy="1021200"/>
          </a:xfrm>
          <a:prstGeom prst="rect">
            <a:avLst/>
          </a:prstGeom>
          <a:solidFill>
            <a:schemeClr val="lt1"/>
          </a:solidFill>
          <a:ln cap="flat" cmpd="sng" w="19050">
            <a:solidFill>
              <a:srgbClr val="000000"/>
            </a:solidFill>
            <a:prstDash val="dash"/>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200"/>
              </a:spcAft>
              <a:buNone/>
            </a:pPr>
            <a:r>
              <a:rPr lang="en" sz="1400"/>
              <a:t>Tema #1</a:t>
            </a:r>
            <a:endParaRPr sz="1400"/>
          </a:p>
        </p:txBody>
      </p:sp>
      <p:sp>
        <p:nvSpPr>
          <p:cNvPr id="93" name="Google Shape;93;p19"/>
          <p:cNvSpPr txBox="1"/>
          <p:nvPr>
            <p:ph idx="1" type="body"/>
          </p:nvPr>
        </p:nvSpPr>
        <p:spPr>
          <a:xfrm>
            <a:off x="3437375" y="2960025"/>
            <a:ext cx="5394900" cy="1021200"/>
          </a:xfrm>
          <a:prstGeom prst="rect">
            <a:avLst/>
          </a:prstGeom>
          <a:solidFill>
            <a:schemeClr val="lt1"/>
          </a:solidFill>
          <a:ln cap="flat" cmpd="sng" w="19050">
            <a:solidFill>
              <a:srgbClr val="000000"/>
            </a:solidFill>
            <a:prstDash val="dash"/>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200"/>
              </a:spcAft>
              <a:buClr>
                <a:schemeClr val="dk1"/>
              </a:buClr>
              <a:buSzPts val="1100"/>
              <a:buFont typeface="Arial"/>
              <a:buNone/>
            </a:pPr>
            <a:r>
              <a:rPr lang="en" sz="1400"/>
              <a:t>Tema #2</a:t>
            </a:r>
            <a:endParaRPr sz="1400"/>
          </a:p>
        </p:txBody>
      </p:sp>
      <p:sp>
        <p:nvSpPr>
          <p:cNvPr id="94" name="Google Shape;94;p19"/>
          <p:cNvSpPr txBox="1"/>
          <p:nvPr>
            <p:ph idx="1" type="body"/>
          </p:nvPr>
        </p:nvSpPr>
        <p:spPr>
          <a:xfrm>
            <a:off x="3437375" y="4066650"/>
            <a:ext cx="5394900" cy="1021200"/>
          </a:xfrm>
          <a:prstGeom prst="rect">
            <a:avLst/>
          </a:prstGeom>
          <a:solidFill>
            <a:schemeClr val="lt1"/>
          </a:solidFill>
          <a:ln cap="flat" cmpd="sng" w="19050">
            <a:solidFill>
              <a:srgbClr val="000000"/>
            </a:solidFill>
            <a:prstDash val="dash"/>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200"/>
              </a:spcAft>
              <a:buClr>
                <a:schemeClr val="dk1"/>
              </a:buClr>
              <a:buSzPts val="1100"/>
              <a:buFont typeface="Arial"/>
              <a:buNone/>
            </a:pPr>
            <a:r>
              <a:rPr lang="en" sz="1400"/>
              <a:t>Tema #3</a:t>
            </a:r>
            <a:endParaRPr sz="1400"/>
          </a:p>
        </p:txBody>
      </p:sp>
      <p:grpSp>
        <p:nvGrpSpPr>
          <p:cNvPr id="95" name="Google Shape;95;p19"/>
          <p:cNvGrpSpPr/>
          <p:nvPr/>
        </p:nvGrpSpPr>
        <p:grpSpPr>
          <a:xfrm>
            <a:off x="-74105" y="1528637"/>
            <a:ext cx="3703992" cy="3884014"/>
            <a:chOff x="-74105" y="1528637"/>
            <a:chExt cx="3703992" cy="3884014"/>
          </a:xfrm>
        </p:grpSpPr>
        <p:pic>
          <p:nvPicPr>
            <p:cNvPr id="96" name="Google Shape;96;p19"/>
            <p:cNvPicPr preferRelativeResize="0"/>
            <p:nvPr/>
          </p:nvPicPr>
          <p:blipFill>
            <a:blip r:embed="rId3">
              <a:alphaModFix/>
            </a:blip>
            <a:stretch>
              <a:fillRect/>
            </a:stretch>
          </p:blipFill>
          <p:spPr>
            <a:xfrm rot="654900">
              <a:off x="215055" y="1794236"/>
              <a:ext cx="3125674" cy="3352815"/>
            </a:xfrm>
            <a:prstGeom prst="rect">
              <a:avLst/>
            </a:prstGeom>
            <a:noFill/>
            <a:ln>
              <a:noFill/>
            </a:ln>
          </p:spPr>
        </p:pic>
        <p:pic>
          <p:nvPicPr>
            <p:cNvPr id="97" name="Google Shape;97;p19"/>
            <p:cNvPicPr preferRelativeResize="0"/>
            <p:nvPr/>
          </p:nvPicPr>
          <p:blipFill>
            <a:blip r:embed="rId4">
              <a:alphaModFix/>
            </a:blip>
            <a:stretch>
              <a:fillRect/>
            </a:stretch>
          </p:blipFill>
          <p:spPr>
            <a:xfrm>
              <a:off x="0" y="2152751"/>
              <a:ext cx="3437376" cy="2291574"/>
            </a:xfrm>
            <a:prstGeom prst="rect">
              <a:avLst/>
            </a:prstGeom>
            <a:noFill/>
            <a:ln>
              <a:noFill/>
            </a:ln>
          </p:spPr>
        </p:pic>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20"/>
          <p:cNvSpPr txBox="1"/>
          <p:nvPr>
            <p:ph type="title"/>
          </p:nvPr>
        </p:nvSpPr>
        <p:spPr>
          <a:xfrm>
            <a:off x="311700" y="303225"/>
            <a:ext cx="8520600" cy="1446000"/>
          </a:xfrm>
          <a:prstGeom prst="rect">
            <a:avLst/>
          </a:prstGeom>
          <a:solidFill>
            <a:schemeClr val="lt1"/>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1820"/>
              <a:t>Colaboración: Con no más de dos compañeros, piensa en lo que necesitas saber para entender mejor la decisión que enfrentan Jay y los otros delegados. ¿Qué necesitas saber para sentirte seguro con este nuevo gobierno?</a:t>
            </a:r>
            <a:r>
              <a:rPr lang="en" sz="1820"/>
              <a:t> </a:t>
            </a:r>
            <a:endParaRPr sz="1820"/>
          </a:p>
          <a:p>
            <a:pPr indent="0" lvl="0" marL="0" rtl="0" algn="l">
              <a:spcBef>
                <a:spcPts val="0"/>
              </a:spcBef>
              <a:spcAft>
                <a:spcPts val="0"/>
              </a:spcAft>
              <a:buSzPts val="990"/>
              <a:buNone/>
            </a:pPr>
            <a:r>
              <a:rPr lang="en" sz="1820"/>
              <a:t>Convierte tus temas de la</a:t>
            </a:r>
            <a:r>
              <a:rPr lang="en" sz="1820"/>
              <a:t> </a:t>
            </a:r>
            <a:r>
              <a:rPr lang="en" sz="1820" u="sng">
                <a:solidFill>
                  <a:schemeClr val="hlink"/>
                </a:solidFill>
                <a:hlinkClick action="ppaction://hlinksldjump" r:id="rId3"/>
              </a:rPr>
              <a:t>página anterior</a:t>
            </a:r>
            <a:r>
              <a:rPr lang="en" sz="1820"/>
              <a:t> </a:t>
            </a:r>
            <a:r>
              <a:rPr lang="en" sz="1820"/>
              <a:t>en preguntas que necesitan respuesta.</a:t>
            </a:r>
            <a:endParaRPr sz="1820"/>
          </a:p>
        </p:txBody>
      </p:sp>
      <p:graphicFrame>
        <p:nvGraphicFramePr>
          <p:cNvPr id="103" name="Google Shape;103;p20"/>
          <p:cNvGraphicFramePr/>
          <p:nvPr/>
        </p:nvGraphicFramePr>
        <p:xfrm>
          <a:off x="1593300" y="2010475"/>
          <a:ext cx="3000000" cy="3000000"/>
        </p:xfrm>
        <a:graphic>
          <a:graphicData uri="http://schemas.openxmlformats.org/drawingml/2006/table">
            <a:tbl>
              <a:tblPr>
                <a:noFill/>
                <a:tableStyleId>{E5F0B69D-31CD-4B0D-B958-CBD13151DC46}</a:tableStyleId>
              </a:tblPr>
              <a:tblGrid>
                <a:gridCol w="1288200"/>
                <a:gridCol w="5950800"/>
              </a:tblGrid>
              <a:tr h="981650">
                <a:tc>
                  <a:txBody>
                    <a:bodyPr/>
                    <a:lstStyle/>
                    <a:p>
                      <a:pPr indent="0" lvl="0" marL="0" rtl="0" algn="ctr">
                        <a:spcBef>
                          <a:spcPts val="0"/>
                        </a:spcBef>
                        <a:spcAft>
                          <a:spcPts val="0"/>
                        </a:spcAft>
                        <a:buNone/>
                      </a:pPr>
                      <a:r>
                        <a:rPr lang="en" sz="2100"/>
                        <a:t>Pregunta 1</a:t>
                      </a:r>
                      <a:endParaRPr sz="2100"/>
                    </a:p>
                  </a:txBody>
                  <a:tcPr marT="91425" marB="91425" marR="91425" marL="91425" anchor="ctr">
                    <a:lnL cap="flat" cmpd="sng" w="9525">
                      <a:solidFill>
                        <a:srgbClr val="9E9E9E">
                          <a:alpha val="0"/>
                        </a:srgbClr>
                      </a:solidFill>
                      <a:prstDash val="solid"/>
                      <a:round/>
                      <a:headEnd len="sm" w="sm" type="none"/>
                      <a:tailEnd len="sm" w="sm" type="none"/>
                    </a:lnL>
                    <a:lnR cap="flat" cmpd="sng" w="19050">
                      <a:solidFill>
                        <a:srgbClr val="9E9E9E"/>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r>
              <a:tr h="981650">
                <a:tc>
                  <a:txBody>
                    <a:bodyPr/>
                    <a:lstStyle/>
                    <a:p>
                      <a:pPr indent="0" lvl="0" marL="0" rtl="0" algn="ctr">
                        <a:spcBef>
                          <a:spcPts val="0"/>
                        </a:spcBef>
                        <a:spcAft>
                          <a:spcPts val="0"/>
                        </a:spcAft>
                        <a:buNone/>
                      </a:pPr>
                      <a:r>
                        <a:rPr lang="en" sz="2100"/>
                        <a:t>Pregunta 2</a:t>
                      </a:r>
                      <a:endParaRPr sz="2100"/>
                    </a:p>
                  </a:txBody>
                  <a:tcPr marT="91425" marB="91425" marR="91425" marL="91425" anchor="ctr">
                    <a:lnL cap="flat" cmpd="sng" w="9525">
                      <a:solidFill>
                        <a:srgbClr val="9E9E9E">
                          <a:alpha val="0"/>
                        </a:srgbClr>
                      </a:solidFill>
                      <a:prstDash val="solid"/>
                      <a:round/>
                      <a:headEnd len="sm" w="sm" type="none"/>
                      <a:tailEnd len="sm" w="sm" type="none"/>
                    </a:lnL>
                    <a:lnR cap="flat" cmpd="sng" w="19050">
                      <a:solidFill>
                        <a:srgbClr val="9E9E9E"/>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r>
              <a:tr h="981650">
                <a:tc>
                  <a:txBody>
                    <a:bodyPr/>
                    <a:lstStyle/>
                    <a:p>
                      <a:pPr indent="0" lvl="0" marL="0" rtl="0" algn="ctr">
                        <a:spcBef>
                          <a:spcPts val="0"/>
                        </a:spcBef>
                        <a:spcAft>
                          <a:spcPts val="0"/>
                        </a:spcAft>
                        <a:buNone/>
                      </a:pPr>
                      <a:r>
                        <a:rPr lang="en" sz="2100"/>
                        <a:t>Pregunta 3</a:t>
                      </a:r>
                      <a:endParaRPr sz="2100"/>
                    </a:p>
                  </a:txBody>
                  <a:tcPr marT="91425" marB="91425" marR="91425" marL="91425" anchor="ctr">
                    <a:lnL cap="flat" cmpd="sng" w="9525">
                      <a:solidFill>
                        <a:srgbClr val="9E9E9E">
                          <a:alpha val="0"/>
                        </a:srgbClr>
                      </a:solidFill>
                      <a:prstDash val="solid"/>
                      <a:round/>
                      <a:headEnd len="sm" w="sm" type="none"/>
                      <a:tailEnd len="sm" w="sm" type="none"/>
                    </a:lnL>
                    <a:lnR cap="flat" cmpd="sng" w="19050">
                      <a:solidFill>
                        <a:srgbClr val="9E9E9E"/>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r>
            </a:tbl>
          </a:graphicData>
        </a:graphic>
      </p:graphicFrame>
      <p:grpSp>
        <p:nvGrpSpPr>
          <p:cNvPr id="104" name="Google Shape;104;p20"/>
          <p:cNvGrpSpPr/>
          <p:nvPr/>
        </p:nvGrpSpPr>
        <p:grpSpPr>
          <a:xfrm>
            <a:off x="1" y="2269826"/>
            <a:ext cx="2215673" cy="2323361"/>
            <a:chOff x="1" y="2269826"/>
            <a:chExt cx="2215673" cy="2323361"/>
          </a:xfrm>
        </p:grpSpPr>
        <p:pic>
          <p:nvPicPr>
            <p:cNvPr id="105" name="Google Shape;105;p20"/>
            <p:cNvPicPr preferRelativeResize="0"/>
            <p:nvPr/>
          </p:nvPicPr>
          <p:blipFill>
            <a:blip r:embed="rId4">
              <a:alphaModFix/>
            </a:blip>
            <a:stretch>
              <a:fillRect/>
            </a:stretch>
          </p:blipFill>
          <p:spPr>
            <a:xfrm rot="654902">
              <a:off x="172971" y="2428704"/>
              <a:ext cx="1869732" cy="2005604"/>
            </a:xfrm>
            <a:prstGeom prst="rect">
              <a:avLst/>
            </a:prstGeom>
            <a:noFill/>
            <a:ln>
              <a:noFill/>
            </a:ln>
          </p:spPr>
        </p:pic>
        <p:pic>
          <p:nvPicPr>
            <p:cNvPr id="106" name="Google Shape;106;p20"/>
            <p:cNvPicPr preferRelativeResize="0"/>
            <p:nvPr/>
          </p:nvPicPr>
          <p:blipFill>
            <a:blip r:embed="rId5">
              <a:alphaModFix/>
            </a:blip>
            <a:stretch>
              <a:fillRect/>
            </a:stretch>
          </p:blipFill>
          <p:spPr>
            <a:xfrm>
              <a:off x="44328" y="2643165"/>
              <a:ext cx="2056189" cy="1370788"/>
            </a:xfrm>
            <a:prstGeom prst="rect">
              <a:avLst/>
            </a:prstGeom>
            <a:noFill/>
            <a:ln>
              <a:noFill/>
            </a:ln>
          </p:spPr>
        </p:pic>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21"/>
          <p:cNvSpPr txBox="1"/>
          <p:nvPr>
            <p:ph type="title"/>
          </p:nvPr>
        </p:nvSpPr>
        <p:spPr>
          <a:xfrm>
            <a:off x="163075" y="445025"/>
            <a:ext cx="4905300" cy="4123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720"/>
              <a:t>Tu interés en este problema viene de tus experiencias como colono y veterano.  </a:t>
            </a:r>
            <a:endParaRPr sz="2720"/>
          </a:p>
          <a:p>
            <a:pPr indent="0" lvl="0" marL="0" rtl="0" algn="l">
              <a:spcBef>
                <a:spcPts val="0"/>
              </a:spcBef>
              <a:spcAft>
                <a:spcPts val="0"/>
              </a:spcAft>
              <a:buSzPts val="990"/>
              <a:buNone/>
            </a:pPr>
            <a:r>
              <a:t/>
            </a:r>
            <a:endParaRPr sz="2720"/>
          </a:p>
          <a:p>
            <a:pPr indent="0" lvl="0" marL="0" rtl="0" algn="l">
              <a:spcBef>
                <a:spcPts val="0"/>
              </a:spcBef>
              <a:spcAft>
                <a:spcPts val="0"/>
              </a:spcAft>
              <a:buSzPts val="990"/>
              <a:buNone/>
            </a:pPr>
            <a:r>
              <a:rPr lang="en" sz="2720"/>
              <a:t>¿Cómo pensarías diferente sobre este problema como estudiante hoy y como veterano de la Guerra de Independencia y contribuyente en 1788?</a:t>
            </a:r>
            <a:endParaRPr sz="2720"/>
          </a:p>
        </p:txBody>
      </p:sp>
      <p:sp>
        <p:nvSpPr>
          <p:cNvPr id="112" name="Google Shape;112;p21"/>
          <p:cNvSpPr txBox="1"/>
          <p:nvPr>
            <p:ph idx="1" type="body"/>
          </p:nvPr>
        </p:nvSpPr>
        <p:spPr>
          <a:xfrm>
            <a:off x="5216625" y="445075"/>
            <a:ext cx="3615600" cy="1858800"/>
          </a:xfrm>
          <a:prstGeom prst="rect">
            <a:avLst/>
          </a:prstGeom>
          <a:solidFill>
            <a:schemeClr val="lt1"/>
          </a:solidFill>
          <a:ln cap="flat" cmpd="sng" w="19050">
            <a:solidFill>
              <a:srgbClr val="000000"/>
            </a:solidFill>
            <a:prstDash val="dash"/>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200"/>
              </a:spcAft>
              <a:buNone/>
            </a:pPr>
            <a:r>
              <a:rPr lang="en" sz="1400"/>
              <a:t>Como estudiante pienso en...</a:t>
            </a:r>
            <a:endParaRPr sz="1400"/>
          </a:p>
        </p:txBody>
      </p:sp>
      <p:sp>
        <p:nvSpPr>
          <p:cNvPr id="113" name="Google Shape;113;p21"/>
          <p:cNvSpPr txBox="1"/>
          <p:nvPr>
            <p:ph idx="1" type="body"/>
          </p:nvPr>
        </p:nvSpPr>
        <p:spPr>
          <a:xfrm>
            <a:off x="5216625" y="2571750"/>
            <a:ext cx="3615600" cy="1858800"/>
          </a:xfrm>
          <a:prstGeom prst="rect">
            <a:avLst/>
          </a:prstGeom>
          <a:solidFill>
            <a:schemeClr val="lt1"/>
          </a:solidFill>
          <a:ln cap="flat" cmpd="sng" w="19050">
            <a:solidFill>
              <a:srgbClr val="000000"/>
            </a:solidFill>
            <a:prstDash val="dash"/>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400"/>
              <a:t>Como veterano de la Guerra de Independencia y contribuyente en 1788, pensaría en...</a:t>
            </a:r>
            <a:endParaRPr sz="1400"/>
          </a:p>
          <a:p>
            <a:pPr indent="0" lvl="0" marL="0" rtl="0" algn="l">
              <a:spcBef>
                <a:spcPts val="1200"/>
              </a:spcBef>
              <a:spcAft>
                <a:spcPts val="0"/>
              </a:spcAft>
              <a:buClr>
                <a:schemeClr val="dk1"/>
              </a:buClr>
              <a:buSzPts val="1100"/>
              <a:buFont typeface="Arial"/>
              <a:buNone/>
            </a:pPr>
            <a:r>
              <a:t/>
            </a:r>
            <a:endParaRPr sz="1400"/>
          </a:p>
          <a:p>
            <a:pPr indent="0" lvl="0" marL="0" rtl="0" algn="l">
              <a:spcBef>
                <a:spcPts val="1200"/>
              </a:spcBef>
              <a:spcAft>
                <a:spcPts val="1200"/>
              </a:spcAft>
              <a:buNone/>
            </a:pPr>
            <a:r>
              <a:t/>
            </a:r>
            <a:endParaRPr sz="14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2"/>
          <p:cNvSpPr txBox="1"/>
          <p:nvPr>
            <p:ph type="title"/>
          </p:nvPr>
        </p:nvSpPr>
        <p:spPr>
          <a:xfrm>
            <a:off x="311700" y="115850"/>
            <a:ext cx="8520600" cy="2223900"/>
          </a:xfrm>
          <a:prstGeom prst="rect">
            <a:avLst/>
          </a:prstGeom>
          <a:solidFill>
            <a:schemeClr val="lt1"/>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120"/>
              <a:t>Sesgo: preferencia personal a favor o en contra de algo, alguien o un grupo comparado con otro.</a:t>
            </a:r>
            <a:endParaRPr sz="2120"/>
          </a:p>
          <a:p>
            <a:pPr indent="0" lvl="0" marL="0" rtl="0" algn="l">
              <a:spcBef>
                <a:spcPts val="0"/>
              </a:spcBef>
              <a:spcAft>
                <a:spcPts val="0"/>
              </a:spcAft>
              <a:buSzPts val="990"/>
              <a:buNone/>
            </a:pPr>
            <a:r>
              <a:t/>
            </a:r>
            <a:endParaRPr sz="2120"/>
          </a:p>
          <a:p>
            <a:pPr indent="0" lvl="0" marL="0" rtl="0" algn="l">
              <a:spcBef>
                <a:spcPts val="0"/>
              </a:spcBef>
              <a:spcAft>
                <a:spcPts val="0"/>
              </a:spcAft>
              <a:buSzPts val="990"/>
              <a:buNone/>
            </a:pPr>
            <a:r>
              <a:rPr lang="en" sz="1720"/>
              <a:t>Los expertos en resolver problemas revisan sus propios pensamientos. Una cosa que revisan es su sesgo. ¿Por qué es importante saber qué sesgos puede tener un estudiante al investigar?</a:t>
            </a:r>
            <a:endParaRPr sz="1720"/>
          </a:p>
        </p:txBody>
      </p:sp>
      <p:sp>
        <p:nvSpPr>
          <p:cNvPr id="119" name="Google Shape;119;p22"/>
          <p:cNvSpPr txBox="1"/>
          <p:nvPr>
            <p:ph idx="1" type="body"/>
          </p:nvPr>
        </p:nvSpPr>
        <p:spPr>
          <a:xfrm>
            <a:off x="311700" y="2626225"/>
            <a:ext cx="8520600" cy="1942800"/>
          </a:xfrm>
          <a:prstGeom prst="rect">
            <a:avLst/>
          </a:prstGeom>
          <a:solidFill>
            <a:schemeClr val="lt1"/>
          </a:solidFill>
          <a:ln cap="flat" cmpd="sng" w="19050">
            <a:solidFill>
              <a:srgbClr val="000000"/>
            </a:solidFill>
            <a:prstDash val="dash"/>
            <a:round/>
            <a:headEnd len="sm" w="sm" type="none"/>
            <a:tailEnd len="sm" w="sm" type="none"/>
          </a:ln>
        </p:spPr>
        <p:txBody>
          <a:bodyPr anchorCtr="0" anchor="t" bIns="91425" lIns="91425" spcFirstLastPara="1" rIns="91425" wrap="square" tIns="91425">
            <a:normAutofit/>
          </a:bodyPr>
          <a:lstStyle/>
          <a:p>
            <a:pPr indent="0" lvl="0" marL="0" rtl="0" algn="l">
              <a:spcBef>
                <a:spcPts val="0"/>
              </a:spcBef>
              <a:spcAft>
                <a:spcPts val="1200"/>
              </a:spcAft>
              <a:buNone/>
            </a:pPr>
            <a:r>
              <a:t/>
            </a:r>
            <a:endParaRPr sz="14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3"/>
          <p:cNvSpPr txBox="1"/>
          <p:nvPr>
            <p:ph idx="1" type="body"/>
          </p:nvPr>
        </p:nvSpPr>
        <p:spPr>
          <a:xfrm>
            <a:off x="1058400" y="0"/>
            <a:ext cx="7027200" cy="34164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sz="16600"/>
              <a:t>Parte 2</a:t>
            </a:r>
            <a:endParaRPr sz="16600"/>
          </a:p>
        </p:txBody>
      </p:sp>
      <p:pic>
        <p:nvPicPr>
          <p:cNvPr descr="https://teachingamericanhistory.org/resource/newyork/&#10;" id="125" name="Google Shape;125;p23"/>
          <p:cNvPicPr preferRelativeResize="0"/>
          <p:nvPr/>
        </p:nvPicPr>
        <p:blipFill>
          <a:blip r:embed="rId3">
            <a:alphaModFix/>
          </a:blip>
          <a:stretch>
            <a:fillRect/>
          </a:stretch>
        </p:blipFill>
        <p:spPr>
          <a:xfrm>
            <a:off x="0" y="2571750"/>
            <a:ext cx="9144000" cy="2540803"/>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4"/>
          <p:cNvSpPr txBox="1"/>
          <p:nvPr>
            <p:ph type="title"/>
          </p:nvPr>
        </p:nvSpPr>
        <p:spPr>
          <a:xfrm>
            <a:off x="311700" y="1642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520"/>
              <a:t>Profundizando tu comprensión del problema</a:t>
            </a:r>
            <a:endParaRPr sz="2520"/>
          </a:p>
        </p:txBody>
      </p:sp>
      <p:graphicFrame>
        <p:nvGraphicFramePr>
          <p:cNvPr id="131" name="Google Shape;131;p24"/>
          <p:cNvGraphicFramePr/>
          <p:nvPr/>
        </p:nvGraphicFramePr>
        <p:xfrm>
          <a:off x="394925" y="1968425"/>
          <a:ext cx="3000000" cy="3000000"/>
        </p:xfrm>
        <a:graphic>
          <a:graphicData uri="http://schemas.openxmlformats.org/drawingml/2006/table">
            <a:tbl>
              <a:tblPr>
                <a:noFill/>
                <a:tableStyleId>{E5F0B69D-31CD-4B0D-B958-CBD13151DC46}</a:tableStyleId>
              </a:tblPr>
              <a:tblGrid>
                <a:gridCol w="4147350"/>
                <a:gridCol w="4147350"/>
              </a:tblGrid>
              <a:tr h="546325">
                <a:tc gridSpan="2">
                  <a:txBody>
                    <a:bodyPr/>
                    <a:lstStyle/>
                    <a:p>
                      <a:pPr indent="0" lvl="0" marL="0" rtl="0" algn="ctr">
                        <a:spcBef>
                          <a:spcPts val="0"/>
                        </a:spcBef>
                        <a:spcAft>
                          <a:spcPts val="0"/>
                        </a:spcAft>
                        <a:buClr>
                          <a:schemeClr val="dk1"/>
                        </a:buClr>
                        <a:buSzPts val="1100"/>
                        <a:buFont typeface="Arial"/>
                        <a:buNone/>
                      </a:pPr>
                      <a:r>
                        <a:rPr b="1" lang="en" sz="1800">
                          <a:solidFill>
                            <a:schemeClr val="dk1"/>
                          </a:solidFill>
                        </a:rPr>
                        <a:t>¿Cuál es la pregunta más importante para Marcus y John?</a:t>
                      </a:r>
                      <a:endParaRPr b="1" sz="1800"/>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19050">
                      <a:solidFill>
                        <a:srgbClr val="9E9E9E"/>
                      </a:solidFill>
                      <a:prstDash val="dash"/>
                      <a:round/>
                      <a:headEnd len="sm" w="sm" type="none"/>
                      <a:tailEnd len="sm" w="sm" type="none"/>
                    </a:lnB>
                  </a:tcPr>
                </a:tc>
                <a:tc hMerge="1"/>
              </a:tr>
              <a:tr h="952350">
                <a:tc gridSpan="2">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c hMerge="1"/>
              </a:tr>
              <a:tr h="546325">
                <a:tc gridSpan="2">
                  <a:txBody>
                    <a:bodyPr/>
                    <a:lstStyle/>
                    <a:p>
                      <a:pPr indent="0" lvl="0" marL="0" rtl="0" algn="ctr">
                        <a:spcBef>
                          <a:spcPts val="0"/>
                        </a:spcBef>
                        <a:spcAft>
                          <a:spcPts val="0"/>
                        </a:spcAft>
                        <a:buNone/>
                      </a:pPr>
                      <a:r>
                        <a:rPr b="1" lang="en" sz="1800"/>
                        <a:t>¿Qué dos preguntas más pequeñas les ayudarían a decidir?</a:t>
                      </a:r>
                      <a:endParaRPr b="1" sz="1800"/>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tcPr>
                </a:tc>
                <a:tc hMerge="1"/>
              </a:tr>
              <a:tr h="913475">
                <a:tc>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c>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r>
            </a:tbl>
          </a:graphicData>
        </a:graphic>
      </p:graphicFrame>
      <p:sp>
        <p:nvSpPr>
          <p:cNvPr id="132" name="Google Shape;132;p24"/>
          <p:cNvSpPr txBox="1"/>
          <p:nvPr/>
        </p:nvSpPr>
        <p:spPr>
          <a:xfrm>
            <a:off x="394925" y="691050"/>
            <a:ext cx="8185800" cy="1015800"/>
          </a:xfrm>
          <a:prstGeom prst="rect">
            <a:avLst/>
          </a:prstGeom>
          <a:solidFill>
            <a:schemeClr val="lt1"/>
          </a:solid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rPr>
              <a:t>Escribe claramente la pregunta que necesitas responder para tomar la mejor decisión. A veces la pregunta grande es muy general. Las preguntas pequeñas pueden ayudarnos a responderla.</a:t>
            </a:r>
            <a:endParaRPr sz="1800">
              <a:solidFill>
                <a:schemeClr val="dk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5"/>
          <p:cNvSpPr txBox="1"/>
          <p:nvPr>
            <p:ph type="title"/>
          </p:nvPr>
        </p:nvSpPr>
        <p:spPr>
          <a:xfrm>
            <a:off x="223900" y="4258300"/>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891"/>
              <a:buNone/>
            </a:pPr>
            <a:r>
              <a:rPr lang="en" sz="2178"/>
              <a:t>Esto practica el análisis de fuentes para la pregunta de ensayo corto del examen Regents de Nueva York.</a:t>
            </a:r>
            <a:endParaRPr sz="2178"/>
          </a:p>
        </p:txBody>
      </p:sp>
      <p:sp>
        <p:nvSpPr>
          <p:cNvPr id="138" name="Google Shape;138;p25"/>
          <p:cNvSpPr txBox="1"/>
          <p:nvPr>
            <p:ph idx="1" type="body"/>
          </p:nvPr>
        </p:nvSpPr>
        <p:spPr>
          <a:xfrm>
            <a:off x="223900" y="964275"/>
            <a:ext cx="6914400" cy="2932800"/>
          </a:xfrm>
          <a:prstGeom prst="rect">
            <a:avLst/>
          </a:prstGeom>
          <a:solidFill>
            <a:schemeClr val="lt1"/>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1200"/>
              </a:spcBef>
              <a:spcAft>
                <a:spcPts val="0"/>
              </a:spcAft>
              <a:buNone/>
            </a:pPr>
            <a:r>
              <a:rPr b="1" lang="en" sz="2400">
                <a:solidFill>
                  <a:schemeClr val="dk1"/>
                </a:solidFill>
              </a:rPr>
              <a:t>Confiabilidad:</a:t>
            </a:r>
            <a:r>
              <a:rPr lang="en" sz="2400">
                <a:solidFill>
                  <a:schemeClr val="dk1"/>
                </a:solidFill>
              </a:rPr>
              <a:t> </a:t>
            </a:r>
            <a:r>
              <a:rPr lang="en" sz="2400">
                <a:solidFill>
                  <a:schemeClr val="dk1"/>
                </a:solidFill>
              </a:rPr>
              <a:t>¿Qué tan útil es este documento para entender la opinión del hablante?</a:t>
            </a:r>
            <a:r>
              <a:rPr lang="en" sz="2400">
                <a:solidFill>
                  <a:schemeClr val="dk1"/>
                </a:solidFill>
              </a:rPr>
              <a:t> </a:t>
            </a:r>
            <a:endParaRPr sz="2400">
              <a:solidFill>
                <a:schemeClr val="dk1"/>
              </a:solidFill>
            </a:endParaRPr>
          </a:p>
          <a:p>
            <a:pPr indent="0" lvl="0" marL="0" rtl="0" algn="l">
              <a:spcBef>
                <a:spcPts val="1200"/>
              </a:spcBef>
              <a:spcAft>
                <a:spcPts val="0"/>
              </a:spcAft>
              <a:buNone/>
            </a:pPr>
            <a:r>
              <a:rPr lang="en" sz="2400">
                <a:solidFill>
                  <a:schemeClr val="dk1"/>
                </a:solidFill>
              </a:rPr>
              <a:t>Piensa en el papel, propósito, audiencia y posible sesgo del hablante.</a:t>
            </a:r>
            <a:r>
              <a:rPr lang="en" sz="2400">
                <a:solidFill>
                  <a:schemeClr val="dk1"/>
                </a:solidFill>
              </a:rPr>
              <a:t> </a:t>
            </a:r>
            <a:endParaRPr sz="2400">
              <a:solidFill>
                <a:schemeClr val="dk1"/>
              </a:solidFill>
            </a:endParaRPr>
          </a:p>
          <a:p>
            <a:pPr indent="0" lvl="0" marL="0" rtl="0" algn="l">
              <a:spcBef>
                <a:spcPts val="1200"/>
              </a:spcBef>
              <a:spcAft>
                <a:spcPts val="1200"/>
              </a:spcAft>
              <a:buNone/>
            </a:pPr>
            <a:r>
              <a:rPr lang="en" sz="2400">
                <a:solidFill>
                  <a:schemeClr val="dk1"/>
                </a:solidFill>
              </a:rPr>
              <a:t>Apoya tu respuesta con evidencia del documento.</a:t>
            </a:r>
            <a:endParaRPr b="1" sz="4700">
              <a:solidFill>
                <a:schemeClr val="dk1"/>
              </a:solidFill>
            </a:endParaRPr>
          </a:p>
        </p:txBody>
      </p:sp>
      <p:sp>
        <p:nvSpPr>
          <p:cNvPr id="139" name="Google Shape;139;p25"/>
          <p:cNvSpPr txBox="1"/>
          <p:nvPr/>
        </p:nvSpPr>
        <p:spPr>
          <a:xfrm>
            <a:off x="600700" y="294500"/>
            <a:ext cx="6160800" cy="569400"/>
          </a:xfrm>
          <a:prstGeom prst="rect">
            <a:avLst/>
          </a:prstGeom>
          <a:solidFill>
            <a:schemeClr val="lt1"/>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2500">
                <a:solidFill>
                  <a:schemeClr val="dk2"/>
                </a:solidFill>
              </a:rPr>
              <a:t>Una nota rápida sobre la confiabilidad...</a:t>
            </a:r>
            <a:endParaRPr sz="2500">
              <a:solidFill>
                <a:schemeClr val="dk2"/>
              </a:solidFill>
            </a:endParaRPr>
          </a:p>
        </p:txBody>
      </p:sp>
      <p:grpSp>
        <p:nvGrpSpPr>
          <p:cNvPr id="140" name="Google Shape;140;p25"/>
          <p:cNvGrpSpPr/>
          <p:nvPr/>
        </p:nvGrpSpPr>
        <p:grpSpPr>
          <a:xfrm>
            <a:off x="6913447" y="1919353"/>
            <a:ext cx="2230544" cy="2338953"/>
            <a:chOff x="-74105" y="1528637"/>
            <a:chExt cx="3703992" cy="3884014"/>
          </a:xfrm>
        </p:grpSpPr>
        <p:pic>
          <p:nvPicPr>
            <p:cNvPr id="141" name="Google Shape;141;p25"/>
            <p:cNvPicPr preferRelativeResize="0"/>
            <p:nvPr/>
          </p:nvPicPr>
          <p:blipFill>
            <a:blip r:embed="rId3">
              <a:alphaModFix/>
            </a:blip>
            <a:stretch>
              <a:fillRect/>
            </a:stretch>
          </p:blipFill>
          <p:spPr>
            <a:xfrm rot="654900">
              <a:off x="215055" y="1794236"/>
              <a:ext cx="3125674" cy="3352815"/>
            </a:xfrm>
            <a:prstGeom prst="rect">
              <a:avLst/>
            </a:prstGeom>
            <a:noFill/>
            <a:ln>
              <a:noFill/>
            </a:ln>
          </p:spPr>
        </p:pic>
        <p:pic>
          <p:nvPicPr>
            <p:cNvPr id="142" name="Google Shape;142;p25"/>
            <p:cNvPicPr preferRelativeResize="0"/>
            <p:nvPr/>
          </p:nvPicPr>
          <p:blipFill>
            <a:blip r:embed="rId4">
              <a:alphaModFix/>
            </a:blip>
            <a:stretch>
              <a:fillRect/>
            </a:stretch>
          </p:blipFill>
          <p:spPr>
            <a:xfrm>
              <a:off x="0" y="2152751"/>
              <a:ext cx="3437376" cy="2291574"/>
            </a:xfrm>
            <a:prstGeom prst="rect">
              <a:avLst/>
            </a:prstGeom>
            <a:noFill/>
            <a:ln>
              <a:noFill/>
            </a:ln>
          </p:spPr>
        </p:pic>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6"/>
          <p:cNvSpPr txBox="1"/>
          <p:nvPr>
            <p:ph type="title"/>
          </p:nvPr>
        </p:nvSpPr>
        <p:spPr>
          <a:xfrm>
            <a:off x="311700" y="369050"/>
            <a:ext cx="8520600" cy="989700"/>
          </a:xfrm>
          <a:prstGeom prst="rect">
            <a:avLst/>
          </a:prstGeom>
          <a:solidFill>
            <a:schemeClr val="lt1"/>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520"/>
              <a:t>John Lansing Jr - </a:t>
            </a:r>
            <a:r>
              <a:rPr lang="en" sz="1420"/>
              <a:t>Un abogado y funcionario público de Nueva York que sirvió en el Congreso Continental y asistió a la Convención Constitucional en Filadelfia. Después representó al condado de Albany en la convención de ratificación en Poughkeepsie.</a:t>
            </a:r>
            <a:endParaRPr sz="1420"/>
          </a:p>
          <a:p>
            <a:pPr indent="0" lvl="0" marL="0" rtl="0" algn="l">
              <a:spcBef>
                <a:spcPts val="0"/>
              </a:spcBef>
              <a:spcAft>
                <a:spcPts val="0"/>
              </a:spcAft>
              <a:buSzPts val="990"/>
              <a:buNone/>
            </a:pPr>
            <a:r>
              <a:t/>
            </a:r>
            <a:endParaRPr sz="1420"/>
          </a:p>
        </p:txBody>
      </p:sp>
      <p:graphicFrame>
        <p:nvGraphicFramePr>
          <p:cNvPr id="148" name="Google Shape;148;p26"/>
          <p:cNvGraphicFramePr/>
          <p:nvPr/>
        </p:nvGraphicFramePr>
        <p:xfrm>
          <a:off x="2416475" y="1423875"/>
          <a:ext cx="3000000" cy="3000000"/>
        </p:xfrm>
        <a:graphic>
          <a:graphicData uri="http://schemas.openxmlformats.org/drawingml/2006/table">
            <a:tbl>
              <a:tblPr>
                <a:noFill/>
                <a:tableStyleId>{E5F0B69D-31CD-4B0D-B958-CBD13151DC46}</a:tableStyleId>
              </a:tblPr>
              <a:tblGrid>
                <a:gridCol w="3374750"/>
                <a:gridCol w="3352775"/>
              </a:tblGrid>
              <a:tr h="724175">
                <a:tc>
                  <a:txBody>
                    <a:bodyPr/>
                    <a:lstStyle/>
                    <a:p>
                      <a:pPr indent="0" lvl="0" marL="0" rtl="0" algn="l">
                        <a:spcBef>
                          <a:spcPts val="0"/>
                        </a:spcBef>
                        <a:spcAft>
                          <a:spcPts val="0"/>
                        </a:spcAft>
                        <a:buNone/>
                      </a:pPr>
                      <a:r>
                        <a:rPr b="1" lang="en"/>
                        <a:t>Audiencia</a:t>
                      </a:r>
                      <a:r>
                        <a:rPr lang="en"/>
                        <a:t>: ¿quién debía escuchar o leer este documento?</a:t>
                      </a:r>
                      <a:endParaRPr/>
                    </a:p>
                  </a:txBody>
                  <a:tcPr marT="91425" marB="91425" marR="91425" marL="91425">
                    <a:lnL cap="flat" cmpd="sng" w="9525">
                      <a:solidFill>
                        <a:srgbClr val="9E9E9E">
                          <a:alpha val="0"/>
                        </a:srgbClr>
                      </a:solidFill>
                      <a:prstDash val="solid"/>
                      <a:round/>
                      <a:headEnd len="sm" w="sm" type="none"/>
                      <a:tailEnd len="sm" w="sm" type="none"/>
                    </a:lnL>
                    <a:lnR cap="flat" cmpd="sng" w="19050">
                      <a:solidFill>
                        <a:srgbClr val="9E9E9E"/>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r>
              <a:tr h="724175">
                <a:tc>
                  <a:txBody>
                    <a:bodyPr/>
                    <a:lstStyle/>
                    <a:p>
                      <a:pPr indent="0" lvl="0" marL="0" rtl="0" algn="l">
                        <a:spcBef>
                          <a:spcPts val="0"/>
                        </a:spcBef>
                        <a:spcAft>
                          <a:spcPts val="0"/>
                        </a:spcAft>
                        <a:buNone/>
                      </a:pPr>
                      <a:r>
                        <a:rPr b="1" lang="en"/>
                        <a:t>Propósito: ¿Qué quiere el hablante que su audiencia piense o haga?</a:t>
                      </a:r>
                      <a:endParaRPr/>
                    </a:p>
                  </a:txBody>
                  <a:tcPr marT="91425" marB="91425" marR="91425" marL="91425">
                    <a:lnL cap="flat" cmpd="sng" w="9525">
                      <a:solidFill>
                        <a:srgbClr val="9E9E9E">
                          <a:alpha val="0"/>
                        </a:srgbClr>
                      </a:solidFill>
                      <a:prstDash val="solid"/>
                      <a:round/>
                      <a:headEnd len="sm" w="sm" type="none"/>
                      <a:tailEnd len="sm" w="sm" type="none"/>
                    </a:lnL>
                    <a:lnR cap="flat" cmpd="sng" w="19050">
                      <a:solidFill>
                        <a:srgbClr val="9E9E9E"/>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r>
              <a:tr h="724175">
                <a:tc rowSpan="2">
                  <a:txBody>
                    <a:bodyPr/>
                    <a:lstStyle/>
                    <a:p>
                      <a:pPr indent="0" lvl="0" marL="0" rtl="0" algn="l">
                        <a:spcBef>
                          <a:spcPts val="0"/>
                        </a:spcBef>
                        <a:spcAft>
                          <a:spcPts val="0"/>
                        </a:spcAft>
                        <a:buNone/>
                      </a:pPr>
                      <a:r>
                        <a:rPr b="1" lang="en"/>
                        <a:t>Posición:</a:t>
                      </a:r>
                      <a:r>
                        <a:rPr lang="en"/>
                        <a:t> </a:t>
                      </a:r>
                      <a:r>
                        <a:rPr lang="en"/>
                        <a:t>¿Qué acción quiere el hablante que tome Nueva York? ¿Qué evidencia apoya tu respuesta?</a:t>
                      </a:r>
                      <a:endParaRPr/>
                    </a:p>
                  </a:txBody>
                  <a:tcPr marT="91425" marB="91425" marR="91425" marL="91425">
                    <a:lnL cap="flat" cmpd="sng" w="9525">
                      <a:solidFill>
                        <a:srgbClr val="9E9E9E">
                          <a:alpha val="0"/>
                        </a:srgbClr>
                      </a:solidFill>
                      <a:prstDash val="solid"/>
                      <a:round/>
                      <a:headEnd len="sm" w="sm" type="none"/>
                      <a:tailEnd len="sm" w="sm" type="none"/>
                    </a:lnL>
                    <a:lnR cap="flat" cmpd="sng" w="19050">
                      <a:solidFill>
                        <a:srgbClr val="9E9E9E"/>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r>
              <a:tr h="173875">
                <a:tc vMerge="1"/>
                <a:tc rowSpan="2">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r>
              <a:tr h="724175">
                <a:tc>
                  <a:txBody>
                    <a:bodyPr/>
                    <a:lstStyle/>
                    <a:p>
                      <a:pPr indent="0" lvl="0" marL="0" marR="381000" rtl="0" algn="l">
                        <a:lnSpc>
                          <a:spcPct val="115000"/>
                        </a:lnSpc>
                        <a:spcBef>
                          <a:spcPts val="1200"/>
                        </a:spcBef>
                        <a:spcAft>
                          <a:spcPts val="1200"/>
                        </a:spcAft>
                        <a:buNone/>
                      </a:pPr>
                      <a:r>
                        <a:rPr b="1" lang="en" sz="1300">
                          <a:solidFill>
                            <a:schemeClr val="dk1"/>
                          </a:solidFill>
                        </a:rPr>
                        <a:t>Confiabilidad:</a:t>
                      </a:r>
                      <a:r>
                        <a:rPr lang="en" sz="1300">
                          <a:solidFill>
                            <a:schemeClr val="dk1"/>
                          </a:solidFill>
                        </a:rPr>
                        <a:t> </a:t>
                      </a:r>
                      <a:r>
                        <a:rPr lang="en" sz="1300">
                          <a:solidFill>
                            <a:schemeClr val="dk1"/>
                          </a:solidFill>
                        </a:rPr>
                        <a:t>¿Qué tan útil es este documento para entender la opinión del hablante? Piensa en el papel, propósito, audiencia y posible sesgo del hablante.</a:t>
                      </a:r>
                      <a:endParaRPr b="1" sz="1600"/>
                    </a:p>
                  </a:txBody>
                  <a:tcPr marT="91425" marB="91425" marR="91425" marL="91425">
                    <a:lnL cap="flat" cmpd="sng" w="9525">
                      <a:solidFill>
                        <a:srgbClr val="9E9E9E">
                          <a:alpha val="0"/>
                        </a:srgbClr>
                      </a:solidFill>
                      <a:prstDash val="solid"/>
                      <a:round/>
                      <a:headEnd len="sm" w="sm" type="none"/>
                      <a:tailEnd len="sm" w="sm" type="none"/>
                    </a:lnL>
                    <a:lnR cap="flat" cmpd="sng" w="19050">
                      <a:solidFill>
                        <a:srgbClr val="9E9E9E"/>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vMerge="1"/>
              </a:tr>
            </a:tbl>
          </a:graphicData>
        </a:graphic>
      </p:graphicFrame>
      <p:pic>
        <p:nvPicPr>
          <p:cNvPr id="149" name="Google Shape;149;p26"/>
          <p:cNvPicPr preferRelativeResize="0"/>
          <p:nvPr/>
        </p:nvPicPr>
        <p:blipFill>
          <a:blip r:embed="rId3">
            <a:alphaModFix/>
          </a:blip>
          <a:stretch>
            <a:fillRect/>
          </a:stretch>
        </p:blipFill>
        <p:spPr>
          <a:xfrm>
            <a:off x="0" y="1522625"/>
            <a:ext cx="2230800" cy="3073727"/>
          </a:xfrm>
          <a:prstGeom prst="rect">
            <a:avLst/>
          </a:prstGeom>
          <a:noFill/>
          <a:ln>
            <a:noFill/>
          </a:ln>
        </p:spPr>
      </p:pic>
      <p:sp>
        <p:nvSpPr>
          <p:cNvPr id="150" name="Google Shape;150;p26"/>
          <p:cNvSpPr txBox="1"/>
          <p:nvPr/>
        </p:nvSpPr>
        <p:spPr>
          <a:xfrm>
            <a:off x="311700" y="-46450"/>
            <a:ext cx="8520600" cy="41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u="sng">
                <a:solidFill>
                  <a:schemeClr val="hlink"/>
                </a:solidFill>
                <a:hlinkClick r:id="rId4"/>
              </a:rPr>
              <a:t>Documento A: John Lansing Jr., discurso en la Convención de Ratificación de Nueva York, 20 de junio de 1788.</a:t>
            </a:r>
            <a:endParaRPr sz="1200">
              <a:solidFill>
                <a:schemeClr val="dk2"/>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7"/>
          <p:cNvSpPr txBox="1"/>
          <p:nvPr>
            <p:ph type="title"/>
          </p:nvPr>
        </p:nvSpPr>
        <p:spPr>
          <a:xfrm>
            <a:off x="311700" y="348150"/>
            <a:ext cx="8520600" cy="999300"/>
          </a:xfrm>
          <a:prstGeom prst="rect">
            <a:avLst/>
          </a:prstGeom>
          <a:solidFill>
            <a:schemeClr val="lt1"/>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520"/>
              <a:t>Alexander Hamilton - </a:t>
            </a:r>
            <a:r>
              <a:rPr lang="en" sz="1330"/>
              <a:t>Veterano de la Guerra de Independencia, abogado y exayudante de George Washington. Representó a Nueva York en la Convención Constitucional y fue uno de los oradores más activos en la convención de Poughkeepsie.</a:t>
            </a:r>
            <a:endParaRPr sz="1330"/>
          </a:p>
        </p:txBody>
      </p:sp>
      <p:graphicFrame>
        <p:nvGraphicFramePr>
          <p:cNvPr id="156" name="Google Shape;156;p27"/>
          <p:cNvGraphicFramePr/>
          <p:nvPr/>
        </p:nvGraphicFramePr>
        <p:xfrm>
          <a:off x="1906375" y="1423863"/>
          <a:ext cx="3000000" cy="3000000"/>
        </p:xfrm>
        <a:graphic>
          <a:graphicData uri="http://schemas.openxmlformats.org/drawingml/2006/table">
            <a:tbl>
              <a:tblPr>
                <a:noFill/>
                <a:tableStyleId>{E5F0B69D-31CD-4B0D-B958-CBD13151DC46}</a:tableStyleId>
              </a:tblPr>
              <a:tblGrid>
                <a:gridCol w="3563675"/>
                <a:gridCol w="3478300"/>
              </a:tblGrid>
              <a:tr h="724175">
                <a:tc>
                  <a:txBody>
                    <a:bodyPr/>
                    <a:lstStyle/>
                    <a:p>
                      <a:pPr indent="0" lvl="0" marL="0" rtl="0" algn="l">
                        <a:spcBef>
                          <a:spcPts val="0"/>
                        </a:spcBef>
                        <a:spcAft>
                          <a:spcPts val="0"/>
                        </a:spcAft>
                        <a:buNone/>
                      </a:pPr>
                      <a:r>
                        <a:rPr b="1" lang="en"/>
                        <a:t>Audiencia</a:t>
                      </a:r>
                      <a:r>
                        <a:rPr lang="en"/>
                        <a:t>: ¿quién debía escuchar o leer este documento?</a:t>
                      </a:r>
                      <a:endParaRPr/>
                    </a:p>
                  </a:txBody>
                  <a:tcPr marT="91425" marB="91425" marR="91425" marL="91425">
                    <a:lnL cap="flat" cmpd="sng" w="9525">
                      <a:solidFill>
                        <a:srgbClr val="9E9E9E">
                          <a:alpha val="0"/>
                        </a:srgbClr>
                      </a:solidFill>
                      <a:prstDash val="solid"/>
                      <a:round/>
                      <a:headEnd len="sm" w="sm" type="none"/>
                      <a:tailEnd len="sm" w="sm" type="none"/>
                    </a:lnL>
                    <a:lnR cap="flat" cmpd="sng" w="19050">
                      <a:solidFill>
                        <a:srgbClr val="9E9E9E"/>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r>
              <a:tr h="724175">
                <a:tc>
                  <a:txBody>
                    <a:bodyPr/>
                    <a:lstStyle/>
                    <a:p>
                      <a:pPr indent="0" lvl="0" marL="0" rtl="0" algn="l">
                        <a:spcBef>
                          <a:spcPts val="0"/>
                        </a:spcBef>
                        <a:spcAft>
                          <a:spcPts val="0"/>
                        </a:spcAft>
                        <a:buNone/>
                      </a:pPr>
                      <a:r>
                        <a:rPr b="1" lang="en"/>
                        <a:t>Propósito: ¿Qué quiere el hablante que su audiencia piense o haga?</a:t>
                      </a:r>
                      <a:endParaRPr/>
                    </a:p>
                  </a:txBody>
                  <a:tcPr marT="91425" marB="91425" marR="91425" marL="91425">
                    <a:lnL cap="flat" cmpd="sng" w="9525">
                      <a:solidFill>
                        <a:srgbClr val="9E9E9E">
                          <a:alpha val="0"/>
                        </a:srgbClr>
                      </a:solidFill>
                      <a:prstDash val="solid"/>
                      <a:round/>
                      <a:headEnd len="sm" w="sm" type="none"/>
                      <a:tailEnd len="sm" w="sm" type="none"/>
                    </a:lnL>
                    <a:lnR cap="flat" cmpd="sng" w="19050">
                      <a:solidFill>
                        <a:srgbClr val="9E9E9E"/>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r>
              <a:tr h="724175">
                <a:tc rowSpan="2">
                  <a:txBody>
                    <a:bodyPr/>
                    <a:lstStyle/>
                    <a:p>
                      <a:pPr indent="0" lvl="0" marL="0" rtl="0" algn="l">
                        <a:spcBef>
                          <a:spcPts val="0"/>
                        </a:spcBef>
                        <a:spcAft>
                          <a:spcPts val="0"/>
                        </a:spcAft>
                        <a:buNone/>
                      </a:pPr>
                      <a:r>
                        <a:rPr b="1" lang="en"/>
                        <a:t>Posición:</a:t>
                      </a:r>
                      <a:r>
                        <a:rPr lang="en"/>
                        <a:t> </a:t>
                      </a:r>
                      <a:r>
                        <a:rPr lang="en"/>
                        <a:t>¿Qué acción quiere el hablante que tome Nueva York? ¿Qué evidencia apoya tu respuesta?</a:t>
                      </a:r>
                      <a:endParaRPr/>
                    </a:p>
                  </a:txBody>
                  <a:tcPr marT="91425" marB="91425" marR="91425" marL="91425">
                    <a:lnL cap="flat" cmpd="sng" w="9525">
                      <a:solidFill>
                        <a:srgbClr val="9E9E9E">
                          <a:alpha val="0"/>
                        </a:srgbClr>
                      </a:solidFill>
                      <a:prstDash val="solid"/>
                      <a:round/>
                      <a:headEnd len="sm" w="sm" type="none"/>
                      <a:tailEnd len="sm" w="sm" type="none"/>
                    </a:lnL>
                    <a:lnR cap="flat" cmpd="sng" w="19050">
                      <a:solidFill>
                        <a:srgbClr val="9E9E9E"/>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r>
              <a:tr h="199800">
                <a:tc vMerge="1"/>
                <a:tc rowSpan="2">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r>
              <a:tr h="724175">
                <a:tc>
                  <a:txBody>
                    <a:bodyPr/>
                    <a:lstStyle/>
                    <a:p>
                      <a:pPr indent="0" lvl="0" marL="0" marR="381000" rtl="0" algn="l">
                        <a:lnSpc>
                          <a:spcPct val="115000"/>
                        </a:lnSpc>
                        <a:spcBef>
                          <a:spcPts val="1200"/>
                        </a:spcBef>
                        <a:spcAft>
                          <a:spcPts val="1200"/>
                        </a:spcAft>
                        <a:buNone/>
                      </a:pPr>
                      <a:r>
                        <a:rPr b="1" lang="en" sz="1300">
                          <a:solidFill>
                            <a:schemeClr val="dk1"/>
                          </a:solidFill>
                        </a:rPr>
                        <a:t>Confiabilidad:</a:t>
                      </a:r>
                      <a:r>
                        <a:rPr lang="en" sz="1300">
                          <a:solidFill>
                            <a:schemeClr val="dk1"/>
                          </a:solidFill>
                        </a:rPr>
                        <a:t> </a:t>
                      </a:r>
                      <a:r>
                        <a:rPr lang="en" sz="1300">
                          <a:solidFill>
                            <a:schemeClr val="dk1"/>
                          </a:solidFill>
                        </a:rPr>
                        <a:t>¿Qué tan útil es este documento para entender la opinión del hablante? Piensa en el papel, propósito, audiencia y posible sesgo del hablante.</a:t>
                      </a:r>
                      <a:endParaRPr b="1" sz="1600"/>
                    </a:p>
                  </a:txBody>
                  <a:tcPr marT="91425" marB="91425" marR="91425" marL="91425">
                    <a:lnL cap="flat" cmpd="sng" w="9525">
                      <a:solidFill>
                        <a:srgbClr val="9E9E9E">
                          <a:alpha val="0"/>
                        </a:srgbClr>
                      </a:solidFill>
                      <a:prstDash val="solid"/>
                      <a:round/>
                      <a:headEnd len="sm" w="sm" type="none"/>
                      <a:tailEnd len="sm" w="sm" type="none"/>
                    </a:lnL>
                    <a:lnR cap="flat" cmpd="sng" w="19050">
                      <a:solidFill>
                        <a:srgbClr val="9E9E9E"/>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vMerge="1"/>
              </a:tr>
            </a:tbl>
          </a:graphicData>
        </a:graphic>
      </p:graphicFrame>
      <p:pic>
        <p:nvPicPr>
          <p:cNvPr id="157" name="Google Shape;157;p27"/>
          <p:cNvPicPr preferRelativeResize="0"/>
          <p:nvPr/>
        </p:nvPicPr>
        <p:blipFill rotWithShape="1">
          <a:blip r:embed="rId3">
            <a:alphaModFix/>
          </a:blip>
          <a:srcRect b="0" l="26932" r="26936" t="0"/>
          <a:stretch/>
        </p:blipFill>
        <p:spPr>
          <a:xfrm>
            <a:off x="43550" y="1614800"/>
            <a:ext cx="1782324" cy="2574125"/>
          </a:xfrm>
          <a:prstGeom prst="rect">
            <a:avLst/>
          </a:prstGeom>
          <a:noFill/>
          <a:ln>
            <a:noFill/>
          </a:ln>
        </p:spPr>
      </p:pic>
      <p:sp>
        <p:nvSpPr>
          <p:cNvPr id="158" name="Google Shape;158;p27"/>
          <p:cNvSpPr txBox="1"/>
          <p:nvPr/>
        </p:nvSpPr>
        <p:spPr>
          <a:xfrm>
            <a:off x="311700" y="0"/>
            <a:ext cx="8520600" cy="40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u="sng">
                <a:solidFill>
                  <a:schemeClr val="hlink"/>
                </a:solidFill>
                <a:hlinkClick r:id="rId4"/>
              </a:rPr>
              <a:t>Documento B: Alexander Hamilton, discurso en la Convención de Ratificación de Nueva York, 21 de junio de 1788.</a:t>
            </a:r>
            <a:endParaRPr sz="1200">
              <a:solidFill>
                <a:schemeClr val="dk2"/>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8"/>
          <p:cNvSpPr txBox="1"/>
          <p:nvPr>
            <p:ph type="title"/>
          </p:nvPr>
        </p:nvSpPr>
        <p:spPr>
          <a:xfrm>
            <a:off x="311700" y="513250"/>
            <a:ext cx="8520600" cy="945000"/>
          </a:xfrm>
          <a:prstGeom prst="rect">
            <a:avLst/>
          </a:prstGeom>
          <a:solidFill>
            <a:schemeClr val="lt1"/>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520"/>
              <a:t>Melancton</a:t>
            </a:r>
            <a:r>
              <a:rPr lang="en" sz="2520"/>
              <a:t> Smith - </a:t>
            </a:r>
            <a:r>
              <a:rPr lang="en" sz="1420"/>
              <a:t>Comerciante, abogado y exmiembro del Congreso Continental. En la convención de Poughkeepsie, se hizo conocido por sus argumentos sobre la representación, el poder político y los derechos de los ciudadanos comunes.</a:t>
            </a:r>
            <a:endParaRPr sz="1420"/>
          </a:p>
        </p:txBody>
      </p:sp>
      <p:pic>
        <p:nvPicPr>
          <p:cNvPr id="164" name="Google Shape;164;p28"/>
          <p:cNvPicPr preferRelativeResize="0"/>
          <p:nvPr/>
        </p:nvPicPr>
        <p:blipFill rotWithShape="1">
          <a:blip r:embed="rId3">
            <a:alphaModFix/>
          </a:blip>
          <a:srcRect b="26649" l="19351" r="15341" t="0"/>
          <a:stretch/>
        </p:blipFill>
        <p:spPr>
          <a:xfrm>
            <a:off x="67375" y="1910325"/>
            <a:ext cx="1840814" cy="2067625"/>
          </a:xfrm>
          <a:prstGeom prst="rect">
            <a:avLst/>
          </a:prstGeom>
          <a:noFill/>
          <a:ln>
            <a:noFill/>
          </a:ln>
        </p:spPr>
      </p:pic>
      <p:sp>
        <p:nvSpPr>
          <p:cNvPr id="165" name="Google Shape;165;p28"/>
          <p:cNvSpPr txBox="1"/>
          <p:nvPr/>
        </p:nvSpPr>
        <p:spPr>
          <a:xfrm>
            <a:off x="235800" y="113050"/>
            <a:ext cx="8596500" cy="40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u="sng">
                <a:solidFill>
                  <a:schemeClr val="hlink"/>
                </a:solidFill>
                <a:hlinkClick r:id="rId4"/>
              </a:rPr>
              <a:t>Documento C: Melancton Smith, discurso en la Convención de Ratificación de Nueva York, 20 de junio de 1788.</a:t>
            </a:r>
            <a:endParaRPr sz="1300">
              <a:solidFill>
                <a:schemeClr val="dk2"/>
              </a:solidFill>
            </a:endParaRPr>
          </a:p>
        </p:txBody>
      </p:sp>
      <p:graphicFrame>
        <p:nvGraphicFramePr>
          <p:cNvPr id="166" name="Google Shape;166;p28"/>
          <p:cNvGraphicFramePr/>
          <p:nvPr/>
        </p:nvGraphicFramePr>
        <p:xfrm>
          <a:off x="2000950" y="1605613"/>
          <a:ext cx="3000000" cy="3000000"/>
        </p:xfrm>
        <a:graphic>
          <a:graphicData uri="http://schemas.openxmlformats.org/drawingml/2006/table">
            <a:tbl>
              <a:tblPr>
                <a:noFill/>
                <a:tableStyleId>{E5F0B69D-31CD-4B0D-B958-CBD13151DC46}</a:tableStyleId>
              </a:tblPr>
              <a:tblGrid>
                <a:gridCol w="3563675"/>
                <a:gridCol w="3478300"/>
              </a:tblGrid>
              <a:tr h="724175">
                <a:tc>
                  <a:txBody>
                    <a:bodyPr/>
                    <a:lstStyle/>
                    <a:p>
                      <a:pPr indent="0" lvl="0" marL="0" rtl="0" algn="l">
                        <a:spcBef>
                          <a:spcPts val="0"/>
                        </a:spcBef>
                        <a:spcAft>
                          <a:spcPts val="0"/>
                        </a:spcAft>
                        <a:buNone/>
                      </a:pPr>
                      <a:r>
                        <a:rPr b="1" lang="en"/>
                        <a:t>Audiencia</a:t>
                      </a:r>
                      <a:r>
                        <a:rPr lang="en"/>
                        <a:t>: ¿quién debía escuchar o leer este documento?</a:t>
                      </a:r>
                      <a:endParaRPr/>
                    </a:p>
                  </a:txBody>
                  <a:tcPr marT="91425" marB="91425" marR="91425" marL="91425">
                    <a:lnL cap="flat" cmpd="sng" w="9525">
                      <a:solidFill>
                        <a:srgbClr val="9E9E9E">
                          <a:alpha val="0"/>
                        </a:srgbClr>
                      </a:solidFill>
                      <a:prstDash val="solid"/>
                      <a:round/>
                      <a:headEnd len="sm" w="sm" type="none"/>
                      <a:tailEnd len="sm" w="sm" type="none"/>
                    </a:lnL>
                    <a:lnR cap="flat" cmpd="sng" w="19050">
                      <a:solidFill>
                        <a:srgbClr val="9E9E9E"/>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r>
              <a:tr h="724175">
                <a:tc>
                  <a:txBody>
                    <a:bodyPr/>
                    <a:lstStyle/>
                    <a:p>
                      <a:pPr indent="0" lvl="0" marL="0" rtl="0" algn="l">
                        <a:spcBef>
                          <a:spcPts val="0"/>
                        </a:spcBef>
                        <a:spcAft>
                          <a:spcPts val="0"/>
                        </a:spcAft>
                        <a:buNone/>
                      </a:pPr>
                      <a:r>
                        <a:rPr b="1" lang="en"/>
                        <a:t>Propósito: ¿Qué quiere el hablante que su audiencia piense o haga?</a:t>
                      </a:r>
                      <a:endParaRPr/>
                    </a:p>
                  </a:txBody>
                  <a:tcPr marT="91425" marB="91425" marR="91425" marL="91425">
                    <a:lnL cap="flat" cmpd="sng" w="9525">
                      <a:solidFill>
                        <a:srgbClr val="9E9E9E">
                          <a:alpha val="0"/>
                        </a:srgbClr>
                      </a:solidFill>
                      <a:prstDash val="solid"/>
                      <a:round/>
                      <a:headEnd len="sm" w="sm" type="none"/>
                      <a:tailEnd len="sm" w="sm" type="none"/>
                    </a:lnL>
                    <a:lnR cap="flat" cmpd="sng" w="19050">
                      <a:solidFill>
                        <a:srgbClr val="9E9E9E"/>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r>
              <a:tr h="724175">
                <a:tc rowSpan="2">
                  <a:txBody>
                    <a:bodyPr/>
                    <a:lstStyle/>
                    <a:p>
                      <a:pPr indent="0" lvl="0" marL="0" rtl="0" algn="l">
                        <a:spcBef>
                          <a:spcPts val="0"/>
                        </a:spcBef>
                        <a:spcAft>
                          <a:spcPts val="0"/>
                        </a:spcAft>
                        <a:buNone/>
                      </a:pPr>
                      <a:r>
                        <a:rPr b="1" lang="en"/>
                        <a:t>Posición:</a:t>
                      </a:r>
                      <a:r>
                        <a:rPr lang="en"/>
                        <a:t> </a:t>
                      </a:r>
                      <a:r>
                        <a:rPr lang="en"/>
                        <a:t>¿Qué acción quiere el hablante que tome Nueva York? ¿Qué evidencia apoya tu respuesta?</a:t>
                      </a:r>
                      <a:endParaRPr/>
                    </a:p>
                  </a:txBody>
                  <a:tcPr marT="91425" marB="91425" marR="91425" marL="91425">
                    <a:lnL cap="flat" cmpd="sng" w="9525">
                      <a:solidFill>
                        <a:srgbClr val="9E9E9E">
                          <a:alpha val="0"/>
                        </a:srgbClr>
                      </a:solidFill>
                      <a:prstDash val="solid"/>
                      <a:round/>
                      <a:headEnd len="sm" w="sm" type="none"/>
                      <a:tailEnd len="sm" w="sm" type="none"/>
                    </a:lnL>
                    <a:lnR cap="flat" cmpd="sng" w="19050">
                      <a:solidFill>
                        <a:srgbClr val="9E9E9E"/>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r>
              <a:tr h="199800">
                <a:tc vMerge="1"/>
                <a:tc rowSpan="2">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r>
              <a:tr h="724175">
                <a:tc>
                  <a:txBody>
                    <a:bodyPr/>
                    <a:lstStyle/>
                    <a:p>
                      <a:pPr indent="0" lvl="0" marL="0" marR="381000" rtl="0" algn="l">
                        <a:lnSpc>
                          <a:spcPct val="115000"/>
                        </a:lnSpc>
                        <a:spcBef>
                          <a:spcPts val="1200"/>
                        </a:spcBef>
                        <a:spcAft>
                          <a:spcPts val="1200"/>
                        </a:spcAft>
                        <a:buNone/>
                      </a:pPr>
                      <a:r>
                        <a:rPr b="1" lang="en" sz="1300">
                          <a:solidFill>
                            <a:schemeClr val="dk1"/>
                          </a:solidFill>
                        </a:rPr>
                        <a:t>Confiabilidad:</a:t>
                      </a:r>
                      <a:r>
                        <a:rPr lang="en" sz="1300">
                          <a:solidFill>
                            <a:schemeClr val="dk1"/>
                          </a:solidFill>
                        </a:rPr>
                        <a:t> </a:t>
                      </a:r>
                      <a:r>
                        <a:rPr lang="en" sz="1300">
                          <a:solidFill>
                            <a:schemeClr val="dk1"/>
                          </a:solidFill>
                        </a:rPr>
                        <a:t>¿Qué tan útil es este documento para entender la opinión del hablante? Piensa en el papel, propósito, audiencia y posible sesgo del hablante.</a:t>
                      </a:r>
                      <a:endParaRPr b="1" sz="1600"/>
                    </a:p>
                  </a:txBody>
                  <a:tcPr marT="91425" marB="91425" marR="91425" marL="91425">
                    <a:lnL cap="flat" cmpd="sng" w="9525">
                      <a:solidFill>
                        <a:srgbClr val="9E9E9E">
                          <a:alpha val="0"/>
                        </a:srgbClr>
                      </a:solidFill>
                      <a:prstDash val="solid"/>
                      <a:round/>
                      <a:headEnd len="sm" w="sm" type="none"/>
                      <a:tailEnd len="sm" w="sm" type="none"/>
                    </a:lnL>
                    <a:lnR cap="flat" cmpd="sng" w="19050">
                      <a:solidFill>
                        <a:srgbClr val="9E9E9E"/>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vMerge="1"/>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29"/>
          <p:cNvSpPr txBox="1"/>
          <p:nvPr>
            <p:ph type="title"/>
          </p:nvPr>
        </p:nvSpPr>
        <p:spPr>
          <a:xfrm>
            <a:off x="311700" y="436450"/>
            <a:ext cx="8520600" cy="1029900"/>
          </a:xfrm>
          <a:prstGeom prst="rect">
            <a:avLst/>
          </a:prstGeom>
          <a:solidFill>
            <a:schemeClr val="lt1"/>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520"/>
              <a:t>John Jay - </a:t>
            </a:r>
            <a:r>
              <a:rPr lang="en" sz="1395"/>
              <a:t>Abogado, diplomático y expresidente del Congreso Continental. Su experiencia manejando los asuntos exteriores del país influyó en sus ideas sobre los poderes y recursos que necesitaría el gobierno de Estados Unidos.</a:t>
            </a:r>
            <a:endParaRPr sz="1395"/>
          </a:p>
        </p:txBody>
      </p:sp>
      <p:pic>
        <p:nvPicPr>
          <p:cNvPr id="172" name="Google Shape;172;p29"/>
          <p:cNvPicPr preferRelativeResize="0"/>
          <p:nvPr/>
        </p:nvPicPr>
        <p:blipFill rotWithShape="1">
          <a:blip r:embed="rId3">
            <a:alphaModFix/>
          </a:blip>
          <a:srcRect b="4572" l="10317" r="10317" t="17667"/>
          <a:stretch/>
        </p:blipFill>
        <p:spPr>
          <a:xfrm>
            <a:off x="0" y="1660850"/>
            <a:ext cx="1906375" cy="2334642"/>
          </a:xfrm>
          <a:prstGeom prst="rect">
            <a:avLst/>
          </a:prstGeom>
          <a:noFill/>
          <a:ln>
            <a:noFill/>
          </a:ln>
        </p:spPr>
      </p:pic>
      <p:sp>
        <p:nvSpPr>
          <p:cNvPr id="173" name="Google Shape;173;p29"/>
          <p:cNvSpPr txBox="1"/>
          <p:nvPr/>
        </p:nvSpPr>
        <p:spPr>
          <a:xfrm>
            <a:off x="311700" y="0"/>
            <a:ext cx="8520600" cy="40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4"/>
              </a:rPr>
              <a:t>Documento D: John Jay, discurso en la Convención de Ratificación de Nueva York, 1 de julio de 1788.</a:t>
            </a:r>
            <a:endParaRPr>
              <a:solidFill>
                <a:schemeClr val="dk2"/>
              </a:solidFill>
            </a:endParaRPr>
          </a:p>
        </p:txBody>
      </p:sp>
      <p:graphicFrame>
        <p:nvGraphicFramePr>
          <p:cNvPr id="174" name="Google Shape;174;p29"/>
          <p:cNvGraphicFramePr/>
          <p:nvPr/>
        </p:nvGraphicFramePr>
        <p:xfrm>
          <a:off x="1906375" y="1592313"/>
          <a:ext cx="3000000" cy="3000000"/>
        </p:xfrm>
        <a:graphic>
          <a:graphicData uri="http://schemas.openxmlformats.org/drawingml/2006/table">
            <a:tbl>
              <a:tblPr>
                <a:noFill/>
                <a:tableStyleId>{E5F0B69D-31CD-4B0D-B958-CBD13151DC46}</a:tableStyleId>
              </a:tblPr>
              <a:tblGrid>
                <a:gridCol w="3507500"/>
                <a:gridCol w="3534475"/>
              </a:tblGrid>
              <a:tr h="724175">
                <a:tc>
                  <a:txBody>
                    <a:bodyPr/>
                    <a:lstStyle/>
                    <a:p>
                      <a:pPr indent="0" lvl="0" marL="0" rtl="0" algn="l">
                        <a:spcBef>
                          <a:spcPts val="0"/>
                        </a:spcBef>
                        <a:spcAft>
                          <a:spcPts val="0"/>
                        </a:spcAft>
                        <a:buNone/>
                      </a:pPr>
                      <a:r>
                        <a:rPr b="1" lang="en"/>
                        <a:t>Audiencia</a:t>
                      </a:r>
                      <a:r>
                        <a:rPr lang="en"/>
                        <a:t>: ¿quién debía escuchar o leer este documento?</a:t>
                      </a:r>
                      <a:endParaRPr/>
                    </a:p>
                  </a:txBody>
                  <a:tcPr marT="91425" marB="91425" marR="91425" marL="91425">
                    <a:lnL cap="flat" cmpd="sng" w="9525">
                      <a:solidFill>
                        <a:srgbClr val="9E9E9E">
                          <a:alpha val="0"/>
                        </a:srgbClr>
                      </a:solidFill>
                      <a:prstDash val="solid"/>
                      <a:round/>
                      <a:headEnd len="sm" w="sm" type="none"/>
                      <a:tailEnd len="sm" w="sm" type="none"/>
                    </a:lnL>
                    <a:lnR cap="flat" cmpd="sng" w="19050">
                      <a:solidFill>
                        <a:srgbClr val="9E9E9E"/>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r>
              <a:tr h="724175">
                <a:tc>
                  <a:txBody>
                    <a:bodyPr/>
                    <a:lstStyle/>
                    <a:p>
                      <a:pPr indent="0" lvl="0" marL="0" rtl="0" algn="l">
                        <a:spcBef>
                          <a:spcPts val="0"/>
                        </a:spcBef>
                        <a:spcAft>
                          <a:spcPts val="0"/>
                        </a:spcAft>
                        <a:buNone/>
                      </a:pPr>
                      <a:r>
                        <a:rPr b="1" lang="en"/>
                        <a:t>Propósito: ¿Qué quiere el hablante que su audiencia piense o haga?</a:t>
                      </a:r>
                      <a:endParaRPr/>
                    </a:p>
                  </a:txBody>
                  <a:tcPr marT="91425" marB="91425" marR="91425" marL="91425">
                    <a:lnL cap="flat" cmpd="sng" w="9525">
                      <a:solidFill>
                        <a:srgbClr val="9E9E9E">
                          <a:alpha val="0"/>
                        </a:srgbClr>
                      </a:solidFill>
                      <a:prstDash val="solid"/>
                      <a:round/>
                      <a:headEnd len="sm" w="sm" type="none"/>
                      <a:tailEnd len="sm" w="sm" type="none"/>
                    </a:lnL>
                    <a:lnR cap="flat" cmpd="sng" w="19050">
                      <a:solidFill>
                        <a:srgbClr val="9E9E9E"/>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r>
              <a:tr h="724175">
                <a:tc rowSpan="2">
                  <a:txBody>
                    <a:bodyPr/>
                    <a:lstStyle/>
                    <a:p>
                      <a:pPr indent="0" lvl="0" marL="0" rtl="0" algn="l">
                        <a:spcBef>
                          <a:spcPts val="0"/>
                        </a:spcBef>
                        <a:spcAft>
                          <a:spcPts val="0"/>
                        </a:spcAft>
                        <a:buNone/>
                      </a:pPr>
                      <a:r>
                        <a:rPr b="1" lang="en"/>
                        <a:t>Posición:</a:t>
                      </a:r>
                      <a:r>
                        <a:rPr lang="en"/>
                        <a:t> </a:t>
                      </a:r>
                      <a:r>
                        <a:rPr lang="en"/>
                        <a:t>¿Qué acción quiere el hablante que tome Nueva York? ¿Qué evidencia apoya tu respuesta?</a:t>
                      </a:r>
                      <a:endParaRPr/>
                    </a:p>
                  </a:txBody>
                  <a:tcPr marT="91425" marB="91425" marR="91425" marL="91425">
                    <a:lnL cap="flat" cmpd="sng" w="9525">
                      <a:solidFill>
                        <a:srgbClr val="9E9E9E">
                          <a:alpha val="0"/>
                        </a:srgbClr>
                      </a:solidFill>
                      <a:prstDash val="solid"/>
                      <a:round/>
                      <a:headEnd len="sm" w="sm" type="none"/>
                      <a:tailEnd len="sm" w="sm" type="none"/>
                    </a:lnL>
                    <a:lnR cap="flat" cmpd="sng" w="19050">
                      <a:solidFill>
                        <a:srgbClr val="9E9E9E"/>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r>
              <a:tr h="199800">
                <a:tc vMerge="1"/>
                <a:tc rowSpan="2">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r>
              <a:tr h="724175">
                <a:tc>
                  <a:txBody>
                    <a:bodyPr/>
                    <a:lstStyle/>
                    <a:p>
                      <a:pPr indent="0" lvl="0" marL="0" marR="381000" rtl="0" algn="l">
                        <a:lnSpc>
                          <a:spcPct val="115000"/>
                        </a:lnSpc>
                        <a:spcBef>
                          <a:spcPts val="1200"/>
                        </a:spcBef>
                        <a:spcAft>
                          <a:spcPts val="1200"/>
                        </a:spcAft>
                        <a:buNone/>
                      </a:pPr>
                      <a:r>
                        <a:rPr b="1" lang="en" sz="1300">
                          <a:solidFill>
                            <a:schemeClr val="dk1"/>
                          </a:solidFill>
                        </a:rPr>
                        <a:t>Confiabilidad:</a:t>
                      </a:r>
                      <a:r>
                        <a:rPr lang="en" sz="1300">
                          <a:solidFill>
                            <a:schemeClr val="dk1"/>
                          </a:solidFill>
                        </a:rPr>
                        <a:t> </a:t>
                      </a:r>
                      <a:r>
                        <a:rPr lang="en" sz="1300">
                          <a:solidFill>
                            <a:schemeClr val="dk1"/>
                          </a:solidFill>
                        </a:rPr>
                        <a:t>¿Qué tan útil es este documento para entender la opinión del hablante? Piensa en el papel, propósito, audiencia y posible sesgo del hablante.</a:t>
                      </a:r>
                      <a:endParaRPr b="1" sz="1600"/>
                    </a:p>
                  </a:txBody>
                  <a:tcPr marT="91425" marB="91425" marR="91425" marL="91425">
                    <a:lnL cap="flat" cmpd="sng" w="9525">
                      <a:solidFill>
                        <a:srgbClr val="9E9E9E">
                          <a:alpha val="0"/>
                        </a:srgbClr>
                      </a:solidFill>
                      <a:prstDash val="solid"/>
                      <a:round/>
                      <a:headEnd len="sm" w="sm" type="none"/>
                      <a:tailEnd len="sm" w="sm" type="none"/>
                    </a:lnL>
                    <a:lnR cap="flat" cmpd="sng" w="19050">
                      <a:solidFill>
                        <a:srgbClr val="9E9E9E"/>
                      </a:solidFill>
                      <a:prstDash val="dash"/>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vMerge="1"/>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30"/>
          <p:cNvSpPr txBox="1"/>
          <p:nvPr>
            <p:ph type="title"/>
          </p:nvPr>
        </p:nvSpPr>
        <p:spPr>
          <a:xfrm>
            <a:off x="311700" y="164275"/>
            <a:ext cx="53097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en" sz="2520"/>
              <a:t>Resumiendo lo que aprendiste</a:t>
            </a:r>
            <a:endParaRPr sz="2520"/>
          </a:p>
        </p:txBody>
      </p:sp>
      <p:graphicFrame>
        <p:nvGraphicFramePr>
          <p:cNvPr id="180" name="Google Shape;180;p30"/>
          <p:cNvGraphicFramePr/>
          <p:nvPr/>
        </p:nvGraphicFramePr>
        <p:xfrm>
          <a:off x="109575" y="1811200"/>
          <a:ext cx="3000000" cy="3000000"/>
        </p:xfrm>
        <a:graphic>
          <a:graphicData uri="http://schemas.openxmlformats.org/drawingml/2006/table">
            <a:tbl>
              <a:tblPr>
                <a:noFill/>
                <a:tableStyleId>{E5F0B69D-31CD-4B0D-B958-CBD13151DC46}</a:tableStyleId>
              </a:tblPr>
              <a:tblGrid>
                <a:gridCol w="4860975"/>
                <a:gridCol w="448725"/>
              </a:tblGrid>
              <a:tr h="721825">
                <a:tc gridSpan="2">
                  <a:txBody>
                    <a:bodyPr/>
                    <a:lstStyle/>
                    <a:p>
                      <a:pPr indent="0" lvl="0" marL="0" rtl="0" algn="l">
                        <a:spcBef>
                          <a:spcPts val="0"/>
                        </a:spcBef>
                        <a:spcAft>
                          <a:spcPts val="0"/>
                        </a:spcAft>
                        <a:buClr>
                          <a:schemeClr val="dk1"/>
                        </a:buClr>
                        <a:buSzPts val="1100"/>
                        <a:buFont typeface="Arial"/>
                        <a:buNone/>
                      </a:pPr>
                      <a:r>
                        <a:rPr b="1" lang="en"/>
                        <a:t>Mi pregunta:</a:t>
                      </a:r>
                      <a:endParaRPr b="1"/>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c hMerge="1"/>
              </a:tr>
              <a:tr h="2326625">
                <a:tc gridSpan="2">
                  <a:txBody>
                    <a:bodyPr/>
                    <a:lstStyle/>
                    <a:p>
                      <a:pPr indent="0" lvl="0" marL="0" rtl="0" algn="l">
                        <a:spcBef>
                          <a:spcPts val="0"/>
                        </a:spcBef>
                        <a:spcAft>
                          <a:spcPts val="0"/>
                        </a:spcAft>
                        <a:buNone/>
                      </a:pPr>
                      <a:r>
                        <a:rPr lang="en"/>
                        <a:t>Mi resumen:</a:t>
                      </a:r>
                      <a:r>
                        <a:rPr lang="en"/>
                        <a:t> </a:t>
                      </a:r>
                      <a:endParaRPr/>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c hMerge="1"/>
              </a:tr>
            </a:tbl>
          </a:graphicData>
        </a:graphic>
      </p:graphicFrame>
      <p:sp>
        <p:nvSpPr>
          <p:cNvPr id="181" name="Google Shape;181;p30"/>
          <p:cNvSpPr txBox="1"/>
          <p:nvPr/>
        </p:nvSpPr>
        <p:spPr>
          <a:xfrm>
            <a:off x="109525" y="736975"/>
            <a:ext cx="5309700" cy="923400"/>
          </a:xfrm>
          <a:prstGeom prst="rect">
            <a:avLst/>
          </a:prstGeom>
          <a:noFill/>
          <a:ln cap="flat" cmpd="sng" w="19050">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dk1"/>
                </a:solidFill>
              </a:rPr>
              <a:t>Revisa las notas de tus cuatro fuentes. Responde una de tus preguntas de</a:t>
            </a:r>
            <a:r>
              <a:rPr lang="en" sz="1600">
                <a:solidFill>
                  <a:schemeClr val="dk1"/>
                </a:solidFill>
              </a:rPr>
              <a:t> </a:t>
            </a:r>
            <a:r>
              <a:rPr lang="en" sz="1600" u="sng">
                <a:solidFill>
                  <a:schemeClr val="hlink"/>
                </a:solidFill>
                <a:hlinkClick action="ppaction://hlinksldjump" r:id="rId3"/>
              </a:rPr>
              <a:t>la diapositiva 12</a:t>
            </a:r>
            <a:r>
              <a:rPr lang="en" sz="1600">
                <a:solidFill>
                  <a:schemeClr val="dk1"/>
                </a:solidFill>
              </a:rPr>
              <a:t>.</a:t>
            </a:r>
            <a:endParaRPr sz="1600">
              <a:solidFill>
                <a:schemeClr val="dk1"/>
              </a:solidFill>
            </a:endParaRPr>
          </a:p>
          <a:p>
            <a:pPr indent="0" lvl="0" marL="0" rtl="0" algn="l">
              <a:spcBef>
                <a:spcPts val="0"/>
              </a:spcBef>
              <a:spcAft>
                <a:spcPts val="0"/>
              </a:spcAft>
              <a:buNone/>
            </a:pPr>
            <a:r>
              <a:rPr lang="en" sz="1600">
                <a:solidFill>
                  <a:schemeClr val="dk1"/>
                </a:solidFill>
              </a:rPr>
              <a:t>Recuerda</a:t>
            </a:r>
            <a:r>
              <a:rPr lang="en" sz="1600">
                <a:solidFill>
                  <a:schemeClr val="dk1"/>
                </a:solidFill>
              </a:rPr>
              <a:t> </a:t>
            </a:r>
            <a:r>
              <a:rPr lang="en" sz="1600" u="sng">
                <a:solidFill>
                  <a:schemeClr val="hlink"/>
                </a:solidFill>
                <a:hlinkClick action="ppaction://hlinksldjump" r:id="rId4"/>
              </a:rPr>
              <a:t>citar</a:t>
            </a:r>
            <a:r>
              <a:rPr lang="en" sz="1600">
                <a:solidFill>
                  <a:schemeClr val="dk1"/>
                </a:solidFill>
              </a:rPr>
              <a:t> </a:t>
            </a:r>
            <a:r>
              <a:rPr lang="en" sz="1600">
                <a:solidFill>
                  <a:schemeClr val="dk1"/>
                </a:solidFill>
              </a:rPr>
              <a:t>evidencia de al menos un documento.</a:t>
            </a:r>
            <a:endParaRPr sz="1600">
              <a:solidFill>
                <a:schemeClr val="dk1"/>
              </a:solidFill>
            </a:endParaRPr>
          </a:p>
        </p:txBody>
      </p:sp>
      <p:pic>
        <p:nvPicPr>
          <p:cNvPr id="182" name="Google Shape;182;p30"/>
          <p:cNvPicPr preferRelativeResize="0"/>
          <p:nvPr/>
        </p:nvPicPr>
        <p:blipFill>
          <a:blip r:embed="rId5">
            <a:alphaModFix/>
          </a:blip>
          <a:stretch>
            <a:fillRect/>
          </a:stretch>
        </p:blipFill>
        <p:spPr>
          <a:xfrm>
            <a:off x="5571700" y="736975"/>
            <a:ext cx="3406038" cy="4122675"/>
          </a:xfrm>
          <a:prstGeom prst="rect">
            <a:avLst/>
          </a:prstGeom>
          <a:noFill/>
          <a:ln cap="flat" cmpd="sng" w="28575">
            <a:solidFill>
              <a:schemeClr val="dk2"/>
            </a:solidFill>
            <a:prstDash val="solid"/>
            <a:round/>
            <a:headEnd len="sm" w="sm" type="none"/>
            <a:tailEnd len="sm" w="sm" type="none"/>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31"/>
          <p:cNvSpPr txBox="1"/>
          <p:nvPr>
            <p:ph idx="1" type="body"/>
          </p:nvPr>
        </p:nvSpPr>
        <p:spPr>
          <a:xfrm>
            <a:off x="1058400" y="0"/>
            <a:ext cx="7027200" cy="34164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sz="16600"/>
              <a:t>Parte 3</a:t>
            </a:r>
            <a:endParaRPr sz="16600"/>
          </a:p>
        </p:txBody>
      </p:sp>
      <p:pic>
        <p:nvPicPr>
          <p:cNvPr descr="https://teachingamericanhistory.org/resource/newyork/&#10;" id="188" name="Google Shape;188;p31"/>
          <p:cNvPicPr preferRelativeResize="0"/>
          <p:nvPr/>
        </p:nvPicPr>
        <p:blipFill>
          <a:blip r:embed="rId3">
            <a:alphaModFix/>
          </a:blip>
          <a:stretch>
            <a:fillRect/>
          </a:stretch>
        </p:blipFill>
        <p:spPr>
          <a:xfrm>
            <a:off x="0" y="2571750"/>
            <a:ext cx="9144000" cy="2540803"/>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32"/>
          <p:cNvSpPr txBox="1"/>
          <p:nvPr>
            <p:ph type="title"/>
          </p:nvPr>
        </p:nvSpPr>
        <p:spPr>
          <a:xfrm>
            <a:off x="311700" y="292000"/>
            <a:ext cx="8520600" cy="1128000"/>
          </a:xfrm>
          <a:prstGeom prst="rect">
            <a:avLst/>
          </a:prstGeom>
          <a:solidFill>
            <a:schemeClr val="lt1"/>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320"/>
              <a:t>Opciones, opciones, opciones - Mi sugerencia para John Jay</a:t>
            </a:r>
            <a:endParaRPr sz="2320"/>
          </a:p>
          <a:p>
            <a:pPr indent="-312420" lvl="0" marL="457200" rtl="0" algn="l">
              <a:spcBef>
                <a:spcPts val="0"/>
              </a:spcBef>
              <a:spcAft>
                <a:spcPts val="0"/>
              </a:spcAft>
              <a:buSzPts val="1320"/>
              <a:buChar char="●"/>
            </a:pPr>
            <a:r>
              <a:rPr lang="en" sz="1320"/>
              <a:t>Selecciona y resalta una opción. </a:t>
            </a:r>
            <a:endParaRPr sz="1320"/>
          </a:p>
          <a:p>
            <a:pPr indent="-312420" lvl="0" marL="457200" rtl="0" algn="l">
              <a:spcBef>
                <a:spcPts val="0"/>
              </a:spcBef>
              <a:spcAft>
                <a:spcPts val="0"/>
              </a:spcAft>
              <a:buSzPts val="1320"/>
              <a:buChar char="●"/>
            </a:pPr>
            <a:r>
              <a:rPr lang="en" sz="1320"/>
              <a:t>Identifica al menos un resultado positivo y uno negativo, y apoya tu recomendación con evidencia de al menos dos documentos.</a:t>
            </a:r>
            <a:endParaRPr sz="1320"/>
          </a:p>
          <a:p>
            <a:pPr indent="0" lvl="0" marL="0" rtl="0" algn="l">
              <a:spcBef>
                <a:spcPts val="0"/>
              </a:spcBef>
              <a:spcAft>
                <a:spcPts val="0"/>
              </a:spcAft>
              <a:buSzPts val="990"/>
              <a:buNone/>
            </a:pPr>
            <a:r>
              <a:t/>
            </a:r>
            <a:endParaRPr sz="2020"/>
          </a:p>
        </p:txBody>
      </p:sp>
      <p:graphicFrame>
        <p:nvGraphicFramePr>
          <p:cNvPr id="194" name="Google Shape;194;p32"/>
          <p:cNvGraphicFramePr/>
          <p:nvPr/>
        </p:nvGraphicFramePr>
        <p:xfrm>
          <a:off x="952500" y="1601825"/>
          <a:ext cx="3000000" cy="3000000"/>
        </p:xfrm>
        <a:graphic>
          <a:graphicData uri="http://schemas.openxmlformats.org/drawingml/2006/table">
            <a:tbl>
              <a:tblPr>
                <a:noFill/>
                <a:tableStyleId>{E5F0B69D-31CD-4B0D-B958-CBD13151DC46}</a:tableStyleId>
              </a:tblPr>
              <a:tblGrid>
                <a:gridCol w="3619500"/>
                <a:gridCol w="3619500"/>
              </a:tblGrid>
              <a:tr h="871975">
                <a:tc gridSpan="2">
                  <a:txBody>
                    <a:bodyPr/>
                    <a:lstStyle/>
                    <a:p>
                      <a:pPr indent="-355600" lvl="0" marL="457200" rtl="0" algn="l">
                        <a:spcBef>
                          <a:spcPts val="0"/>
                        </a:spcBef>
                        <a:spcAft>
                          <a:spcPts val="0"/>
                        </a:spcAft>
                        <a:buSzPts val="2000"/>
                        <a:buChar char="❏"/>
                      </a:pPr>
                      <a:r>
                        <a:rPr lang="en" sz="2000"/>
                        <a:t>Ratificar la Constitución tal como está escrita</a:t>
                      </a:r>
                      <a:endParaRPr sz="2000"/>
                    </a:p>
                    <a:p>
                      <a:pPr indent="-355600" lvl="0" marL="457200" rtl="0" algn="l">
                        <a:spcBef>
                          <a:spcPts val="0"/>
                        </a:spcBef>
                        <a:spcAft>
                          <a:spcPts val="0"/>
                        </a:spcAft>
                        <a:buSzPts val="2000"/>
                        <a:buChar char="❏"/>
                      </a:pPr>
                      <a:r>
                        <a:rPr lang="en" sz="2000"/>
                        <a:t>Rechazar la Constitución</a:t>
                      </a:r>
                      <a:endParaRPr sz="2000"/>
                    </a:p>
                    <a:p>
                      <a:pPr indent="-355600" lvl="0" marL="457200" rtl="0" algn="l">
                        <a:spcBef>
                          <a:spcPts val="0"/>
                        </a:spcBef>
                        <a:spcAft>
                          <a:spcPts val="0"/>
                        </a:spcAft>
                        <a:buSzPts val="2000"/>
                        <a:buChar char="❏"/>
                      </a:pPr>
                      <a:r>
                        <a:rPr lang="en" sz="2000"/>
                        <a:t>Ratificar mientras se recomiendan enmiendas o protecciones</a:t>
                      </a:r>
                      <a:endParaRPr sz="4200"/>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hMerge="1"/>
              </a:tr>
              <a:tr h="386000">
                <a:tc>
                  <a:txBody>
                    <a:bodyPr/>
                    <a:lstStyle/>
                    <a:p>
                      <a:pPr indent="0" lvl="0" marL="0" rtl="0" algn="ctr">
                        <a:spcBef>
                          <a:spcPts val="0"/>
                        </a:spcBef>
                        <a:spcAft>
                          <a:spcPts val="0"/>
                        </a:spcAft>
                        <a:buNone/>
                      </a:pPr>
                      <a:r>
                        <a:rPr b="1" lang="en" sz="1900"/>
                        <a:t>Posibles resultados positivos</a:t>
                      </a:r>
                      <a:endParaRPr b="1" sz="1900"/>
                    </a:p>
                  </a:txBody>
                  <a:tcPr marT="91425" marB="91425" marR="91425" marL="91425" anchor="b">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19050">
                      <a:solidFill>
                        <a:srgbClr val="9E9E9E"/>
                      </a:solidFill>
                      <a:prstDash val="dash"/>
                      <a:round/>
                      <a:headEnd len="sm" w="sm" type="none"/>
                      <a:tailEnd len="sm" w="sm" type="none"/>
                    </a:lnB>
                  </a:tcPr>
                </a:tc>
                <a:tc>
                  <a:txBody>
                    <a:bodyPr/>
                    <a:lstStyle/>
                    <a:p>
                      <a:pPr indent="0" lvl="0" marL="0" rtl="0" algn="ctr">
                        <a:spcBef>
                          <a:spcPts val="0"/>
                        </a:spcBef>
                        <a:spcAft>
                          <a:spcPts val="0"/>
                        </a:spcAft>
                        <a:buNone/>
                      </a:pPr>
                      <a:r>
                        <a:rPr b="1" lang="en" sz="1800"/>
                        <a:t>Posibles resultados negativos</a:t>
                      </a:r>
                      <a:endParaRPr b="1" sz="1800"/>
                    </a:p>
                  </a:txBody>
                  <a:tcPr marT="91425" marB="91425" marR="91425" marL="91425" anchor="b">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19050">
                      <a:solidFill>
                        <a:srgbClr val="9E9E9E"/>
                      </a:solidFill>
                      <a:prstDash val="dash"/>
                      <a:round/>
                      <a:headEnd len="sm" w="sm" type="none"/>
                      <a:tailEnd len="sm" w="sm" type="none"/>
                    </a:lnB>
                  </a:tcPr>
                </a:tc>
              </a:tr>
              <a:tr h="641850">
                <a:tc>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c>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r>
              <a:tr h="641850">
                <a:tc>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c>
                  <a:txBody>
                    <a:bodyPr/>
                    <a:lstStyle/>
                    <a:p>
                      <a:pPr indent="0" lvl="0" marL="0" rtl="0" algn="l">
                        <a:spcBef>
                          <a:spcPts val="0"/>
                        </a:spcBef>
                        <a:spcAft>
                          <a:spcPts val="0"/>
                        </a:spcAft>
                        <a:buNone/>
                      </a:pPr>
                      <a:r>
                        <a:t/>
                      </a:r>
                      <a:endParaRPr/>
                    </a:p>
                  </a:txBody>
                  <a:tcPr marT="91425" marB="91425" marR="91425" marL="91425">
                    <a:lnL cap="flat" cmpd="sng" w="19050">
                      <a:solidFill>
                        <a:srgbClr val="9E9E9E"/>
                      </a:solidFill>
                      <a:prstDash val="dash"/>
                      <a:round/>
                      <a:headEnd len="sm" w="sm" type="none"/>
                      <a:tailEnd len="sm" w="sm" type="none"/>
                    </a:lnL>
                    <a:lnR cap="flat" cmpd="sng" w="19050">
                      <a:solidFill>
                        <a:srgbClr val="9E9E9E"/>
                      </a:solidFill>
                      <a:prstDash val="dash"/>
                      <a:round/>
                      <a:headEnd len="sm" w="sm" type="none"/>
                      <a:tailEnd len="sm" w="sm" type="none"/>
                    </a:lnR>
                    <a:lnT cap="flat" cmpd="sng" w="19050">
                      <a:solidFill>
                        <a:srgbClr val="9E9E9E"/>
                      </a:solidFill>
                      <a:prstDash val="dash"/>
                      <a:round/>
                      <a:headEnd len="sm" w="sm" type="none"/>
                      <a:tailEnd len="sm" w="sm" type="none"/>
                    </a:lnT>
                    <a:lnB cap="flat" cmpd="sng" w="19050">
                      <a:solidFill>
                        <a:srgbClr val="9E9E9E"/>
                      </a:solidFill>
                      <a:prstDash val="dash"/>
                      <a:round/>
                      <a:headEnd len="sm" w="sm" type="none"/>
                      <a:tailEnd len="sm" w="sm" type="none"/>
                    </a:lnB>
                    <a:solidFill>
                      <a:schemeClr val="lt1"/>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pic>
        <p:nvPicPr>
          <p:cNvPr id="199" name="Google Shape;199;p33"/>
          <p:cNvPicPr preferRelativeResize="0"/>
          <p:nvPr/>
        </p:nvPicPr>
        <p:blipFill>
          <a:blip r:embed="rId3">
            <a:alphaModFix/>
          </a:blip>
          <a:stretch>
            <a:fillRect/>
          </a:stretch>
        </p:blipFill>
        <p:spPr>
          <a:xfrm>
            <a:off x="73881" y="0"/>
            <a:ext cx="5911089" cy="5143501"/>
          </a:xfrm>
          <a:prstGeom prst="rect">
            <a:avLst/>
          </a:prstGeom>
          <a:noFill/>
          <a:ln>
            <a:noFill/>
          </a:ln>
        </p:spPr>
      </p:pic>
      <p:sp>
        <p:nvSpPr>
          <p:cNvPr id="200" name="Google Shape;200;p33"/>
          <p:cNvSpPr txBox="1"/>
          <p:nvPr/>
        </p:nvSpPr>
        <p:spPr>
          <a:xfrm>
            <a:off x="5168450" y="470250"/>
            <a:ext cx="3762300" cy="4203000"/>
          </a:xfrm>
          <a:prstGeom prst="rect">
            <a:avLst/>
          </a:prstGeom>
          <a:solidFill>
            <a:schemeClr val="lt1"/>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rPr lang="en" sz="2200"/>
              <a:t>El 26 de julio de 1788, Nueva York ratificó la Constitución con una votación de 30 a 27. Los delegados también aprobaron una declaración de derechos, recomendaron enmiendas y pidieron otra convención para considerar cambios a la Constitución.</a:t>
            </a:r>
            <a:endParaRPr sz="22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34"/>
          <p:cNvSpPr txBox="1"/>
          <p:nvPr>
            <p:ph type="title"/>
          </p:nvPr>
        </p:nvSpPr>
        <p:spPr>
          <a:xfrm>
            <a:off x="128000" y="100350"/>
            <a:ext cx="8892000" cy="1605900"/>
          </a:xfrm>
          <a:prstGeom prst="rect">
            <a:avLst/>
          </a:prstGeom>
          <a:solidFill>
            <a:schemeClr val="lt1"/>
          </a:solidFill>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rPr lang="en" sz="1700"/>
              <a:t>Nueva York ha ratificado la Constitución. Escribe una carta de dos párrafos a John Jay evaluando la decisión. Explica qué preocupaciones se resolvieron, cuáles quedan y si todavía estás de acuerdo con tu recomendación original. Usa evidencia de al menos dos documentos.  </a:t>
            </a:r>
            <a:r>
              <a:rPr lang="en" sz="1800"/>
              <a:t>Frases para empezar están en</a:t>
            </a:r>
            <a:r>
              <a:rPr lang="en" sz="1800"/>
              <a:t> </a:t>
            </a:r>
            <a:r>
              <a:rPr lang="en" sz="1800" u="sng">
                <a:solidFill>
                  <a:schemeClr val="hlink"/>
                </a:solidFill>
                <a:hlinkClick action="ppaction://hlinkshowjump?jump=nextslide"/>
              </a:rPr>
              <a:t>la siguiente diapositiva</a:t>
            </a:r>
            <a:r>
              <a:rPr lang="en" sz="1800"/>
              <a:t>.</a:t>
            </a:r>
            <a:endParaRPr sz="1800"/>
          </a:p>
        </p:txBody>
      </p:sp>
      <p:sp>
        <p:nvSpPr>
          <p:cNvPr id="206" name="Google Shape;206;p34"/>
          <p:cNvSpPr txBox="1"/>
          <p:nvPr>
            <p:ph idx="1" type="body"/>
          </p:nvPr>
        </p:nvSpPr>
        <p:spPr>
          <a:xfrm>
            <a:off x="2898050" y="1787600"/>
            <a:ext cx="6122100" cy="3180300"/>
          </a:xfrm>
          <a:prstGeom prst="rect">
            <a:avLst/>
          </a:prstGeom>
          <a:solidFill>
            <a:schemeClr val="lt1"/>
          </a:solidFill>
          <a:ln cap="flat" cmpd="sng" w="19050">
            <a:solidFill>
              <a:srgbClr val="000000"/>
            </a:solidFill>
            <a:prstDash val="dash"/>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200"/>
              </a:spcAft>
              <a:buNone/>
            </a:pPr>
            <a:r>
              <a:rPr lang="en" sz="1400"/>
              <a:t>Querido John,</a:t>
            </a:r>
            <a:endParaRPr sz="1400"/>
          </a:p>
        </p:txBody>
      </p:sp>
      <p:grpSp>
        <p:nvGrpSpPr>
          <p:cNvPr id="207" name="Google Shape;207;p34"/>
          <p:cNvGrpSpPr/>
          <p:nvPr/>
        </p:nvGrpSpPr>
        <p:grpSpPr>
          <a:xfrm>
            <a:off x="54478" y="1787588"/>
            <a:ext cx="2843565" cy="3344479"/>
            <a:chOff x="77211" y="1706127"/>
            <a:chExt cx="2980676" cy="3505743"/>
          </a:xfrm>
        </p:grpSpPr>
        <p:pic>
          <p:nvPicPr>
            <p:cNvPr id="208" name="Google Shape;208;p34"/>
            <p:cNvPicPr preferRelativeResize="0"/>
            <p:nvPr/>
          </p:nvPicPr>
          <p:blipFill rotWithShape="1">
            <a:blip r:embed="rId3">
              <a:alphaModFix/>
            </a:blip>
            <a:srcRect b="4572" l="10317" r="10317" t="17667"/>
            <a:stretch/>
          </p:blipFill>
          <p:spPr>
            <a:xfrm>
              <a:off x="127988" y="1706127"/>
              <a:ext cx="2730926" cy="3344422"/>
            </a:xfrm>
            <a:prstGeom prst="rect">
              <a:avLst/>
            </a:prstGeom>
            <a:noFill/>
            <a:ln>
              <a:noFill/>
            </a:ln>
          </p:spPr>
        </p:pic>
        <p:pic>
          <p:nvPicPr>
            <p:cNvPr descr="Making a claim: New York should ___ because ___.&#10;Using evidence: In Document __, ___ argues, “___.” This shows ___.&#10;Explaining reasoning: This evidence matters because ___.&#10;Comparing sources: Documents __ and __ agree that ___, but they disagree about ___.&#10;Addressing another view: Some delegates may argue ___. However, ___.&#10;Proposing an amendment: Before accepting the Constitution, New York should demand ___.&#10;&#10;" id="209" name="Google Shape;209;p34"/>
            <p:cNvPicPr preferRelativeResize="0"/>
            <p:nvPr/>
          </p:nvPicPr>
          <p:blipFill>
            <a:blip r:embed="rId4">
              <a:alphaModFix/>
            </a:blip>
            <a:stretch>
              <a:fillRect/>
            </a:stretch>
          </p:blipFill>
          <p:spPr>
            <a:xfrm rot="-5591391">
              <a:off x="244746" y="2393232"/>
              <a:ext cx="2645605" cy="2837859"/>
            </a:xfrm>
            <a:prstGeom prst="rect">
              <a:avLst/>
            </a:prstGeom>
            <a:noFill/>
            <a:ln>
              <a:noFill/>
            </a:ln>
          </p:spPr>
        </p:pic>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35"/>
          <p:cNvSpPr txBox="1"/>
          <p:nvPr>
            <p:ph type="title"/>
          </p:nvPr>
        </p:nvSpPr>
        <p:spPr>
          <a:xfrm>
            <a:off x="311700" y="213275"/>
            <a:ext cx="8520600" cy="804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420"/>
              <a:t>Frases para empezar declaraciones de alfabetización cívica</a:t>
            </a:r>
            <a:endParaRPr sz="2420"/>
          </a:p>
        </p:txBody>
      </p:sp>
      <p:sp>
        <p:nvSpPr>
          <p:cNvPr id="215" name="Google Shape;215;p35"/>
          <p:cNvSpPr txBox="1"/>
          <p:nvPr>
            <p:ph idx="1" type="body"/>
          </p:nvPr>
        </p:nvSpPr>
        <p:spPr>
          <a:xfrm>
            <a:off x="311700" y="1017875"/>
            <a:ext cx="8520600" cy="3812100"/>
          </a:xfrm>
          <a:prstGeom prst="rect">
            <a:avLst/>
          </a:prstGeom>
          <a:solidFill>
            <a:schemeClr val="lt1"/>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342900" rtl="0" algn="l">
              <a:lnSpc>
                <a:spcPct val="115000"/>
              </a:lnSpc>
              <a:spcBef>
                <a:spcPts val="0"/>
              </a:spcBef>
              <a:spcAft>
                <a:spcPts val="0"/>
              </a:spcAft>
              <a:buClr>
                <a:schemeClr val="dk1"/>
              </a:buClr>
              <a:buSzPts val="1100"/>
              <a:buFont typeface="Arial"/>
              <a:buNone/>
            </a:pPr>
            <a:r>
              <a:rPr b="1" lang="en" sz="1900">
                <a:solidFill>
                  <a:srgbClr val="17365D"/>
                </a:solidFill>
                <a:latin typeface="Aptos"/>
                <a:ea typeface="Aptos"/>
                <a:cs typeface="Aptos"/>
                <a:sym typeface="Aptos"/>
              </a:rPr>
              <a:t>Haciendo una afirmación:</a:t>
            </a:r>
            <a:r>
              <a:rPr b="1" lang="en" sz="1900">
                <a:solidFill>
                  <a:srgbClr val="17365D"/>
                </a:solidFill>
                <a:latin typeface="Aptos"/>
                <a:ea typeface="Aptos"/>
                <a:cs typeface="Aptos"/>
                <a:sym typeface="Aptos"/>
              </a:rPr>
              <a:t> </a:t>
            </a:r>
            <a:r>
              <a:rPr lang="en" sz="1900">
                <a:solidFill>
                  <a:schemeClr val="dk1"/>
                </a:solidFill>
                <a:latin typeface="Aptos"/>
                <a:ea typeface="Aptos"/>
                <a:cs typeface="Aptos"/>
                <a:sym typeface="Aptos"/>
              </a:rPr>
              <a:t>Nueva York debería ___ porque ___.</a:t>
            </a:r>
            <a:endParaRPr sz="1900">
              <a:solidFill>
                <a:schemeClr val="dk1"/>
              </a:solidFill>
              <a:latin typeface="Aptos"/>
              <a:ea typeface="Aptos"/>
              <a:cs typeface="Aptos"/>
              <a:sym typeface="Aptos"/>
            </a:endParaRPr>
          </a:p>
          <a:p>
            <a:pPr indent="0" lvl="0" marL="342900" rtl="0" algn="l">
              <a:lnSpc>
                <a:spcPct val="115000"/>
              </a:lnSpc>
              <a:spcBef>
                <a:spcPts val="600"/>
              </a:spcBef>
              <a:spcAft>
                <a:spcPts val="0"/>
              </a:spcAft>
              <a:buClr>
                <a:schemeClr val="dk1"/>
              </a:buClr>
              <a:buSzPts val="1100"/>
              <a:buFont typeface="Arial"/>
              <a:buNone/>
            </a:pPr>
            <a:r>
              <a:rPr b="1" lang="en" sz="1900">
                <a:solidFill>
                  <a:srgbClr val="17365D"/>
                </a:solidFill>
                <a:latin typeface="Aptos"/>
                <a:ea typeface="Aptos"/>
                <a:cs typeface="Aptos"/>
                <a:sym typeface="Aptos"/>
              </a:rPr>
              <a:t>Usando evidencia:</a:t>
            </a:r>
            <a:r>
              <a:rPr b="1" lang="en" sz="1900">
                <a:solidFill>
                  <a:srgbClr val="17365D"/>
                </a:solidFill>
                <a:latin typeface="Aptos"/>
                <a:ea typeface="Aptos"/>
                <a:cs typeface="Aptos"/>
                <a:sym typeface="Aptos"/>
              </a:rPr>
              <a:t> </a:t>
            </a:r>
            <a:r>
              <a:rPr lang="en" sz="1900">
                <a:solidFill>
                  <a:schemeClr val="dk1"/>
                </a:solidFill>
                <a:latin typeface="Aptos"/>
                <a:ea typeface="Aptos"/>
                <a:cs typeface="Aptos"/>
                <a:sym typeface="Aptos"/>
              </a:rPr>
              <a:t>En el Documento __, ___ dice: "___". Esto muestra ___.</a:t>
            </a:r>
            <a:endParaRPr sz="1900">
              <a:solidFill>
                <a:schemeClr val="dk1"/>
              </a:solidFill>
              <a:latin typeface="Aptos"/>
              <a:ea typeface="Aptos"/>
              <a:cs typeface="Aptos"/>
              <a:sym typeface="Aptos"/>
            </a:endParaRPr>
          </a:p>
          <a:p>
            <a:pPr indent="0" lvl="0" marL="342900" rtl="0" algn="l">
              <a:lnSpc>
                <a:spcPct val="115000"/>
              </a:lnSpc>
              <a:spcBef>
                <a:spcPts val="600"/>
              </a:spcBef>
              <a:spcAft>
                <a:spcPts val="0"/>
              </a:spcAft>
              <a:buClr>
                <a:schemeClr val="dk1"/>
              </a:buClr>
              <a:buSzPts val="1100"/>
              <a:buFont typeface="Arial"/>
              <a:buNone/>
            </a:pPr>
            <a:r>
              <a:rPr b="1" lang="en" sz="1900">
                <a:solidFill>
                  <a:srgbClr val="17365D"/>
                </a:solidFill>
                <a:latin typeface="Aptos"/>
                <a:ea typeface="Aptos"/>
                <a:cs typeface="Aptos"/>
                <a:sym typeface="Aptos"/>
              </a:rPr>
              <a:t>Explicando el razonamiento:</a:t>
            </a:r>
            <a:r>
              <a:rPr b="1" lang="en" sz="1900">
                <a:solidFill>
                  <a:srgbClr val="17365D"/>
                </a:solidFill>
                <a:latin typeface="Aptos"/>
                <a:ea typeface="Aptos"/>
                <a:cs typeface="Aptos"/>
                <a:sym typeface="Aptos"/>
              </a:rPr>
              <a:t> </a:t>
            </a:r>
            <a:r>
              <a:rPr lang="en" sz="1900">
                <a:solidFill>
                  <a:schemeClr val="dk1"/>
                </a:solidFill>
                <a:latin typeface="Aptos"/>
                <a:ea typeface="Aptos"/>
                <a:cs typeface="Aptos"/>
                <a:sym typeface="Aptos"/>
              </a:rPr>
              <a:t>Esta evidencia es importante porque ___.</a:t>
            </a:r>
            <a:endParaRPr sz="1900">
              <a:solidFill>
                <a:schemeClr val="dk1"/>
              </a:solidFill>
              <a:latin typeface="Aptos"/>
              <a:ea typeface="Aptos"/>
              <a:cs typeface="Aptos"/>
              <a:sym typeface="Aptos"/>
            </a:endParaRPr>
          </a:p>
          <a:p>
            <a:pPr indent="0" lvl="0" marL="342900" rtl="0" algn="l">
              <a:lnSpc>
                <a:spcPct val="115000"/>
              </a:lnSpc>
              <a:spcBef>
                <a:spcPts val="600"/>
              </a:spcBef>
              <a:spcAft>
                <a:spcPts val="0"/>
              </a:spcAft>
              <a:buClr>
                <a:schemeClr val="dk1"/>
              </a:buClr>
              <a:buSzPts val="1100"/>
              <a:buFont typeface="Arial"/>
              <a:buNone/>
            </a:pPr>
            <a:r>
              <a:rPr b="1" lang="en" sz="1900">
                <a:solidFill>
                  <a:srgbClr val="17365D"/>
                </a:solidFill>
                <a:latin typeface="Aptos"/>
                <a:ea typeface="Aptos"/>
                <a:cs typeface="Aptos"/>
                <a:sym typeface="Aptos"/>
              </a:rPr>
              <a:t>Comparando fuentes:</a:t>
            </a:r>
            <a:r>
              <a:rPr b="1" lang="en" sz="1900">
                <a:solidFill>
                  <a:srgbClr val="17365D"/>
                </a:solidFill>
                <a:latin typeface="Aptos"/>
                <a:ea typeface="Aptos"/>
                <a:cs typeface="Aptos"/>
                <a:sym typeface="Aptos"/>
              </a:rPr>
              <a:t> </a:t>
            </a:r>
            <a:r>
              <a:rPr lang="en" sz="1900">
                <a:solidFill>
                  <a:schemeClr val="dk1"/>
                </a:solidFill>
                <a:latin typeface="Aptos"/>
                <a:ea typeface="Aptos"/>
                <a:cs typeface="Aptos"/>
                <a:sym typeface="Aptos"/>
              </a:rPr>
              <a:t>Los Documentos __ y __ están de acuerdo en que ___, pero no están de acuerdo en ___.</a:t>
            </a:r>
            <a:endParaRPr sz="1900">
              <a:solidFill>
                <a:schemeClr val="dk1"/>
              </a:solidFill>
              <a:latin typeface="Aptos"/>
              <a:ea typeface="Aptos"/>
              <a:cs typeface="Aptos"/>
              <a:sym typeface="Aptos"/>
            </a:endParaRPr>
          </a:p>
          <a:p>
            <a:pPr indent="0" lvl="0" marL="342900" rtl="0" algn="l">
              <a:lnSpc>
                <a:spcPct val="115000"/>
              </a:lnSpc>
              <a:spcBef>
                <a:spcPts val="600"/>
              </a:spcBef>
              <a:spcAft>
                <a:spcPts val="0"/>
              </a:spcAft>
              <a:buClr>
                <a:schemeClr val="dk1"/>
              </a:buClr>
              <a:buSzPts val="1100"/>
              <a:buFont typeface="Arial"/>
              <a:buNone/>
            </a:pPr>
            <a:r>
              <a:rPr b="1" lang="en" sz="1900">
                <a:solidFill>
                  <a:srgbClr val="17365D"/>
                </a:solidFill>
                <a:latin typeface="Aptos"/>
                <a:ea typeface="Aptos"/>
                <a:cs typeface="Aptos"/>
                <a:sym typeface="Aptos"/>
              </a:rPr>
              <a:t>Hablando de otra opinión:</a:t>
            </a:r>
            <a:r>
              <a:rPr b="1" lang="en" sz="1900">
                <a:solidFill>
                  <a:srgbClr val="17365D"/>
                </a:solidFill>
                <a:latin typeface="Aptos"/>
                <a:ea typeface="Aptos"/>
                <a:cs typeface="Aptos"/>
                <a:sym typeface="Aptos"/>
              </a:rPr>
              <a:t> </a:t>
            </a:r>
            <a:r>
              <a:rPr lang="en" sz="1900">
                <a:solidFill>
                  <a:schemeClr val="dk1"/>
                </a:solidFill>
                <a:latin typeface="Aptos"/>
                <a:ea typeface="Aptos"/>
                <a:cs typeface="Aptos"/>
                <a:sym typeface="Aptos"/>
              </a:rPr>
              <a:t>Algunos delegados pueden decir ___. Sin embargo, ___.</a:t>
            </a:r>
            <a:endParaRPr sz="1900">
              <a:solidFill>
                <a:schemeClr val="dk1"/>
              </a:solidFill>
              <a:latin typeface="Aptos"/>
              <a:ea typeface="Aptos"/>
              <a:cs typeface="Aptos"/>
              <a:sym typeface="Aptos"/>
            </a:endParaRPr>
          </a:p>
          <a:p>
            <a:pPr indent="0" lvl="0" marL="342900" rtl="0" algn="l">
              <a:lnSpc>
                <a:spcPct val="115000"/>
              </a:lnSpc>
              <a:spcBef>
                <a:spcPts val="600"/>
              </a:spcBef>
              <a:spcAft>
                <a:spcPts val="600"/>
              </a:spcAft>
              <a:buClr>
                <a:schemeClr val="dk1"/>
              </a:buClr>
              <a:buSzPts val="1100"/>
              <a:buFont typeface="Arial"/>
              <a:buNone/>
            </a:pPr>
            <a:r>
              <a:rPr b="1" lang="en" sz="1900">
                <a:solidFill>
                  <a:schemeClr val="dk1"/>
                </a:solidFill>
                <a:latin typeface="Aptos"/>
                <a:ea typeface="Aptos"/>
                <a:cs typeface="Aptos"/>
                <a:sym typeface="Aptos"/>
              </a:rPr>
              <a:t>Recomendando una enmienda:</a:t>
            </a:r>
            <a:r>
              <a:rPr lang="en" sz="1900">
                <a:solidFill>
                  <a:schemeClr val="dk1"/>
                </a:solidFill>
                <a:latin typeface="Aptos"/>
                <a:ea typeface="Aptos"/>
                <a:cs typeface="Aptos"/>
                <a:sym typeface="Aptos"/>
              </a:rPr>
              <a:t> Nueva York debería recomendar una enmienda que ___.</a:t>
            </a:r>
            <a:endParaRPr sz="26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pic>
        <p:nvPicPr>
          <p:cNvPr id="220" name="Google Shape;220;p36"/>
          <p:cNvPicPr preferRelativeResize="0"/>
          <p:nvPr/>
        </p:nvPicPr>
        <p:blipFill>
          <a:blip r:embed="rId3">
            <a:alphaModFix/>
          </a:blip>
          <a:stretch>
            <a:fillRect/>
          </a:stretch>
        </p:blipFill>
        <p:spPr>
          <a:xfrm>
            <a:off x="2483925" y="887000"/>
            <a:ext cx="6660076" cy="3808080"/>
          </a:xfrm>
          <a:prstGeom prst="rect">
            <a:avLst/>
          </a:prstGeom>
          <a:noFill/>
          <a:ln cap="flat" cmpd="sng" w="9525">
            <a:solidFill>
              <a:srgbClr val="660000"/>
            </a:solidFill>
            <a:prstDash val="solid"/>
            <a:round/>
            <a:headEnd len="sm" w="sm" type="none"/>
            <a:tailEnd len="sm" w="sm" type="none"/>
          </a:ln>
        </p:spPr>
      </p:pic>
      <p:sp>
        <p:nvSpPr>
          <p:cNvPr id="221" name="Google Shape;221;p36"/>
          <p:cNvSpPr txBox="1"/>
          <p:nvPr/>
        </p:nvSpPr>
        <p:spPr>
          <a:xfrm>
            <a:off x="0" y="877800"/>
            <a:ext cx="2421300" cy="3826500"/>
          </a:xfrm>
          <a:prstGeom prst="rect">
            <a:avLst/>
          </a:prstGeom>
          <a:solidFill>
            <a:schemeClr val="lt1"/>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200">
                <a:solidFill>
                  <a:schemeClr val="dk1"/>
                </a:solidFill>
              </a:rPr>
              <a:t>Esta reconstrucción artística muestra a los delegados en la Convención de Ratificación de Nueva York. Varios delegados con nombre, como John Lansing Jr., Alexander Hamilton, Melancton Smith y John Jay, son autores de los documentos que revisaste en esta investigación.</a:t>
            </a:r>
            <a:r>
              <a:rPr lang="en" sz="1200">
                <a:solidFill>
                  <a:schemeClr val="dk1"/>
                </a:solidFill>
              </a:rPr>
              <a:t>  </a:t>
            </a:r>
            <a:endParaRPr sz="1200">
              <a:solidFill>
                <a:schemeClr val="dk1"/>
              </a:solidFill>
            </a:endParaRPr>
          </a:p>
          <a:p>
            <a:pPr indent="0" lvl="0" marL="0" rtl="0" algn="l">
              <a:lnSpc>
                <a:spcPct val="115000"/>
              </a:lnSpc>
              <a:spcBef>
                <a:spcPts val="1200"/>
              </a:spcBef>
              <a:spcAft>
                <a:spcPts val="1200"/>
              </a:spcAft>
              <a:buNone/>
            </a:pPr>
            <a:r>
              <a:rPr lang="en" sz="1200">
                <a:solidFill>
                  <a:schemeClr val="dk1"/>
                </a:solidFill>
              </a:rPr>
              <a:t>El mural está dentro de</a:t>
            </a:r>
            <a:r>
              <a:rPr lang="en" sz="1200">
                <a:solidFill>
                  <a:schemeClr val="dk1"/>
                </a:solidFill>
              </a:rPr>
              <a:t> </a:t>
            </a:r>
            <a:r>
              <a:rPr b="1" lang="en" sz="1200">
                <a:solidFill>
                  <a:schemeClr val="dk1"/>
                </a:solidFill>
              </a:rPr>
              <a:t>la oficina de correos de Estados Unidos en 55 Mansion Street en Poughkeepsie, Nueva York</a:t>
            </a:r>
            <a:r>
              <a:rPr lang="en" sz="1200">
                <a:solidFill>
                  <a:schemeClr val="dk1"/>
                </a:solidFill>
              </a:rPr>
              <a:t>. Está en el</a:t>
            </a:r>
            <a:r>
              <a:rPr lang="en" sz="1200">
                <a:solidFill>
                  <a:schemeClr val="dk1"/>
                </a:solidFill>
              </a:rPr>
              <a:t> </a:t>
            </a:r>
            <a:r>
              <a:rPr b="1" lang="en" sz="1200">
                <a:solidFill>
                  <a:schemeClr val="dk1"/>
                </a:solidFill>
              </a:rPr>
              <a:t>entrepiso del segundo piso del vestíbulo principal</a:t>
            </a:r>
            <a:r>
              <a:rPr lang="en" sz="1200">
                <a:solidFill>
                  <a:schemeClr val="dk1"/>
                </a:solidFill>
              </a:rPr>
              <a:t>, en la pared norte.</a:t>
            </a:r>
            <a:endParaRPr sz="1200">
              <a:solidFill>
                <a:schemeClr val="dk1"/>
              </a:solidFill>
            </a:endParaRPr>
          </a:p>
        </p:txBody>
      </p:sp>
      <p:sp>
        <p:nvSpPr>
          <p:cNvPr id="222" name="Google Shape;222;p36"/>
          <p:cNvSpPr txBox="1"/>
          <p:nvPr/>
        </p:nvSpPr>
        <p:spPr>
          <a:xfrm>
            <a:off x="0" y="0"/>
            <a:ext cx="8304900" cy="723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rPr lang="en" sz="3500">
                <a:solidFill>
                  <a:schemeClr val="dk1"/>
                </a:solidFill>
              </a:rPr>
              <a:t>Las personas detrás del debate</a:t>
            </a:r>
            <a:endParaRPr sz="3500">
              <a:solidFill>
                <a:schemeClr val="dk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3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1200"/>
              </a:spcAft>
              <a:buNone/>
            </a:pPr>
            <a:r>
              <a:rPr lang="en" sz="3200"/>
              <a:t>Fuentes y créditos</a:t>
            </a:r>
            <a:endParaRPr sz="3200"/>
          </a:p>
        </p:txBody>
      </p:sp>
      <p:sp>
        <p:nvSpPr>
          <p:cNvPr id="228" name="Google Shape;228;p37"/>
          <p:cNvSpPr txBox="1"/>
          <p:nvPr>
            <p:ph idx="1" type="body"/>
          </p:nvPr>
        </p:nvSpPr>
        <p:spPr>
          <a:xfrm>
            <a:off x="311700" y="1152475"/>
            <a:ext cx="8520600" cy="3416400"/>
          </a:xfrm>
          <a:prstGeom prst="rect">
            <a:avLst/>
          </a:prstGeom>
          <a:solidFill>
            <a:schemeClr val="lt1"/>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5000"/>
              </a:lnSpc>
              <a:spcBef>
                <a:spcPts val="1200"/>
              </a:spcBef>
              <a:spcAft>
                <a:spcPts val="0"/>
              </a:spcAft>
              <a:buClr>
                <a:schemeClr val="dk1"/>
              </a:buClr>
              <a:buSzPts val="770"/>
              <a:buFont typeface="Arial"/>
              <a:buNone/>
            </a:pPr>
            <a:r>
              <a:rPr lang="en" sz="770">
                <a:solidFill>
                  <a:schemeClr val="dk1"/>
                </a:solidFill>
              </a:rPr>
              <a:t>Elliot, Jonathan, editor.</a:t>
            </a:r>
            <a:r>
              <a:rPr lang="en" sz="770">
                <a:solidFill>
                  <a:schemeClr val="dk1"/>
                </a:solidFill>
              </a:rPr>
              <a:t> </a:t>
            </a:r>
            <a:r>
              <a:rPr i="1" lang="en" sz="770">
                <a:solidFill>
                  <a:schemeClr val="dk1"/>
                </a:solidFill>
              </a:rPr>
              <a:t>Los debates en varias convenciones estatales sobre la adopción de la Constitución Federal</a:t>
            </a:r>
            <a:r>
              <a:rPr lang="en" sz="770">
                <a:solidFill>
                  <a:schemeClr val="dk1"/>
                </a:solidFill>
              </a:rPr>
              <a:t>. 2ª ed. Vol. 2. Washington, DC: Impreso por y para el editor, 1836. Biblioteca del Congreso.</a:t>
            </a:r>
            <a:r>
              <a:rPr lang="en" sz="770">
                <a:solidFill>
                  <a:schemeClr val="dk1"/>
                </a:solidFill>
                <a:uFill>
                  <a:noFill/>
                </a:uFill>
                <a:hlinkClick r:id="rId3">
                  <a:extLst>
                    <a:ext uri="{A12FA001-AC4F-418D-AE19-62706E023703}">
                      <ahyp:hlinkClr val="tx"/>
                    </a:ext>
                  </a:extLst>
                </a:hlinkClick>
              </a:rPr>
              <a:t> </a:t>
            </a:r>
            <a:r>
              <a:rPr lang="en" sz="770" u="sng">
                <a:solidFill>
                  <a:schemeClr val="hlink"/>
                </a:solidFill>
                <a:hlinkClick r:id="rId4"/>
              </a:rPr>
              <a:t>https://www.loc.gov/resource/llscdam.lled002/</a:t>
            </a:r>
            <a:r>
              <a:rPr lang="en" sz="770">
                <a:solidFill>
                  <a:schemeClr val="dk1"/>
                </a:solidFill>
              </a:rPr>
              <a:t>.</a:t>
            </a:r>
            <a:endParaRPr sz="770">
              <a:solidFill>
                <a:schemeClr val="dk1"/>
              </a:solidFill>
            </a:endParaRPr>
          </a:p>
          <a:p>
            <a:pPr indent="0" lvl="0" marL="0" rtl="0" algn="l">
              <a:lnSpc>
                <a:spcPct val="105000"/>
              </a:lnSpc>
              <a:spcBef>
                <a:spcPts val="1200"/>
              </a:spcBef>
              <a:spcAft>
                <a:spcPts val="0"/>
              </a:spcAft>
              <a:buClr>
                <a:schemeClr val="dk1"/>
              </a:buClr>
              <a:buSzPts val="770"/>
              <a:buFont typeface="Arial"/>
              <a:buNone/>
            </a:pPr>
            <a:r>
              <a:rPr lang="en" sz="770">
                <a:solidFill>
                  <a:schemeClr val="dk1"/>
                </a:solidFill>
              </a:rPr>
              <a:t>Foster, Gerald Sargent. </a:t>
            </a:r>
            <a:r>
              <a:rPr i="1" lang="en" sz="770">
                <a:solidFill>
                  <a:schemeClr val="dk1"/>
                </a:solidFill>
              </a:rPr>
              <a:t>Delegados en la Convención de Nueva York para ratificar la Constitución Federal</a:t>
            </a:r>
            <a:r>
              <a:rPr lang="en" sz="770">
                <a:solidFill>
                  <a:schemeClr val="dk1"/>
                </a:solidFill>
              </a:rPr>
              <a:t>. 1938. Mural. Oficina de Correos de Estados Unidos, Poughkeepsie, Nueva York. Reproducido como el cartel oficial de la Comisión del Bicentenario del Estado de Nueva York; información original del mural cortesía de la Biblioteca Presidencial Franklin D. Roosevelt.</a:t>
            </a:r>
            <a:endParaRPr sz="770">
              <a:solidFill>
                <a:schemeClr val="dk1"/>
              </a:solidFill>
            </a:endParaRPr>
          </a:p>
          <a:p>
            <a:pPr indent="0" lvl="0" marL="0" rtl="0" algn="l">
              <a:lnSpc>
                <a:spcPct val="105000"/>
              </a:lnSpc>
              <a:spcBef>
                <a:spcPts val="1200"/>
              </a:spcBef>
              <a:spcAft>
                <a:spcPts val="0"/>
              </a:spcAft>
              <a:buClr>
                <a:schemeClr val="dk1"/>
              </a:buClr>
              <a:buSzPts val="770"/>
              <a:buFont typeface="Arial"/>
              <a:buNone/>
            </a:pPr>
            <a:r>
              <a:rPr lang="en" sz="770">
                <a:solidFill>
                  <a:schemeClr val="dk1"/>
                </a:solidFill>
              </a:rPr>
              <a:t>Convención de Ratificación de Nueva York. "Enmiendas a la Constitución." 15 de julio de 1788.</a:t>
            </a:r>
            <a:r>
              <a:rPr lang="en" sz="770">
                <a:solidFill>
                  <a:schemeClr val="dk1"/>
                </a:solidFill>
              </a:rPr>
              <a:t> </a:t>
            </a:r>
            <a:r>
              <a:rPr i="1" lang="en" sz="770">
                <a:solidFill>
                  <a:schemeClr val="dk1"/>
                </a:solidFill>
              </a:rPr>
              <a:t>Founders Online</a:t>
            </a:r>
            <a:r>
              <a:rPr lang="en" sz="770">
                <a:solidFill>
                  <a:schemeClr val="dk1"/>
                </a:solidFill>
              </a:rPr>
              <a:t>, Archivos Nacionales.</a:t>
            </a:r>
            <a:r>
              <a:rPr lang="en" sz="770">
                <a:solidFill>
                  <a:schemeClr val="dk1"/>
                </a:solidFill>
                <a:uFill>
                  <a:noFill/>
                </a:uFill>
                <a:hlinkClick r:id="rId5">
                  <a:extLst>
                    <a:ext uri="{A12FA001-AC4F-418D-AE19-62706E023703}">
                      <ahyp:hlinkClr val="tx"/>
                    </a:ext>
                  </a:extLst>
                </a:hlinkClick>
              </a:rPr>
              <a:t> </a:t>
            </a:r>
            <a:r>
              <a:rPr lang="en" sz="770" u="sng">
                <a:solidFill>
                  <a:schemeClr val="hlink"/>
                </a:solidFill>
                <a:hlinkClick r:id="rId6"/>
              </a:rPr>
              <a:t>https://founders.archives.gov/documents/Hamilton/01-05-02-0012-0069</a:t>
            </a:r>
            <a:r>
              <a:rPr lang="en" sz="770">
                <a:solidFill>
                  <a:schemeClr val="dk1"/>
                </a:solidFill>
              </a:rPr>
              <a:t>.</a:t>
            </a:r>
            <a:endParaRPr sz="770">
              <a:solidFill>
                <a:schemeClr val="dk1"/>
              </a:solidFill>
            </a:endParaRPr>
          </a:p>
          <a:p>
            <a:pPr indent="0" lvl="0" marL="0" rtl="0" algn="l">
              <a:lnSpc>
                <a:spcPct val="105000"/>
              </a:lnSpc>
              <a:spcBef>
                <a:spcPts val="1200"/>
              </a:spcBef>
              <a:spcAft>
                <a:spcPts val="0"/>
              </a:spcAft>
              <a:buClr>
                <a:schemeClr val="dk1"/>
              </a:buClr>
              <a:buSzPts val="770"/>
              <a:buFont typeface="Arial"/>
              <a:buNone/>
            </a:pPr>
            <a:r>
              <a:rPr lang="en" sz="770">
                <a:solidFill>
                  <a:schemeClr val="dk1"/>
                </a:solidFill>
              </a:rPr>
              <a:t>Convención de Ratificación de Nueva York. "Carta circular a los gobernadores de los diferentes estados." 26 de julio de 1788.</a:t>
            </a:r>
            <a:r>
              <a:rPr lang="en" sz="770">
                <a:solidFill>
                  <a:schemeClr val="dk1"/>
                </a:solidFill>
              </a:rPr>
              <a:t> </a:t>
            </a:r>
            <a:r>
              <a:rPr i="1" lang="en" sz="770">
                <a:solidFill>
                  <a:schemeClr val="dk1"/>
                </a:solidFill>
              </a:rPr>
              <a:t>Founders Online</a:t>
            </a:r>
            <a:r>
              <a:rPr lang="en" sz="770">
                <a:solidFill>
                  <a:schemeClr val="dk1"/>
                </a:solidFill>
              </a:rPr>
              <a:t>, Archivos Nacionales.</a:t>
            </a:r>
            <a:r>
              <a:rPr lang="en" sz="770">
                <a:solidFill>
                  <a:schemeClr val="dk1"/>
                </a:solidFill>
                <a:uFill>
                  <a:noFill/>
                </a:uFill>
                <a:hlinkClick r:id="rId7">
                  <a:extLst>
                    <a:ext uri="{A12FA001-AC4F-418D-AE19-62706E023703}">
                      <ahyp:hlinkClr val="tx"/>
                    </a:ext>
                  </a:extLst>
                </a:hlinkClick>
              </a:rPr>
              <a:t> </a:t>
            </a:r>
            <a:r>
              <a:rPr lang="en" sz="770" u="sng">
                <a:solidFill>
                  <a:schemeClr val="hlink"/>
                </a:solidFill>
                <a:hlinkClick r:id="rId8"/>
              </a:rPr>
              <a:t>https://founders.archives.gov/documents/Hamilton/01-05-02-0012-0101</a:t>
            </a:r>
            <a:r>
              <a:rPr lang="en" sz="770">
                <a:solidFill>
                  <a:schemeClr val="dk1"/>
                </a:solidFill>
              </a:rPr>
              <a:t>.</a:t>
            </a:r>
            <a:endParaRPr sz="770">
              <a:solidFill>
                <a:schemeClr val="dk1"/>
              </a:solidFill>
            </a:endParaRPr>
          </a:p>
          <a:p>
            <a:pPr indent="0" lvl="0" marL="0" rtl="0" algn="l">
              <a:lnSpc>
                <a:spcPct val="105000"/>
              </a:lnSpc>
              <a:spcBef>
                <a:spcPts val="1200"/>
              </a:spcBef>
              <a:spcAft>
                <a:spcPts val="0"/>
              </a:spcAft>
              <a:buClr>
                <a:schemeClr val="dk1"/>
              </a:buClr>
              <a:buSzPts val="770"/>
              <a:buFont typeface="Arial"/>
              <a:buNone/>
            </a:pPr>
            <a:r>
              <a:rPr lang="en" sz="770">
                <a:solidFill>
                  <a:schemeClr val="dk1"/>
                </a:solidFill>
              </a:rPr>
              <a:t>Convención de Ratificación de Nueva York. "Extracto del diario de la Convención de Ratificación de Nueva York." 26 de julio de 1788.</a:t>
            </a:r>
            <a:r>
              <a:rPr lang="en" sz="770">
                <a:solidFill>
                  <a:schemeClr val="dk1"/>
                </a:solidFill>
              </a:rPr>
              <a:t> </a:t>
            </a:r>
            <a:r>
              <a:rPr i="1" lang="en" sz="770">
                <a:solidFill>
                  <a:schemeClr val="dk1"/>
                </a:solidFill>
              </a:rPr>
              <a:t>Founders Online</a:t>
            </a:r>
            <a:r>
              <a:rPr lang="en" sz="770">
                <a:solidFill>
                  <a:schemeClr val="dk1"/>
                </a:solidFill>
              </a:rPr>
              <a:t>, Archivos Nacionales.</a:t>
            </a:r>
            <a:r>
              <a:rPr lang="en" sz="770">
                <a:solidFill>
                  <a:schemeClr val="dk1"/>
                </a:solidFill>
                <a:uFill>
                  <a:noFill/>
                </a:uFill>
                <a:hlinkClick r:id="rId9">
                  <a:extLst>
                    <a:ext uri="{A12FA001-AC4F-418D-AE19-62706E023703}">
                      <ahyp:hlinkClr val="tx"/>
                    </a:ext>
                  </a:extLst>
                </a:hlinkClick>
              </a:rPr>
              <a:t> </a:t>
            </a:r>
            <a:r>
              <a:rPr lang="en" sz="770" u="sng">
                <a:solidFill>
                  <a:schemeClr val="hlink"/>
                </a:solidFill>
                <a:hlinkClick r:id="rId10"/>
              </a:rPr>
              <a:t>https://founders.archives.gov/documents/Jay/01-05-02-0041</a:t>
            </a:r>
            <a:r>
              <a:rPr lang="en" sz="770">
                <a:solidFill>
                  <a:schemeClr val="dk1"/>
                </a:solidFill>
              </a:rPr>
              <a:t>.</a:t>
            </a:r>
            <a:endParaRPr sz="770">
              <a:solidFill>
                <a:schemeClr val="dk1"/>
              </a:solidFill>
            </a:endParaRPr>
          </a:p>
          <a:p>
            <a:pPr indent="0" lvl="0" marL="0" rtl="0" algn="l">
              <a:lnSpc>
                <a:spcPct val="105000"/>
              </a:lnSpc>
              <a:spcBef>
                <a:spcPts val="1200"/>
              </a:spcBef>
              <a:spcAft>
                <a:spcPts val="0"/>
              </a:spcAft>
              <a:buClr>
                <a:schemeClr val="dk1"/>
              </a:buClr>
              <a:buSzPts val="770"/>
              <a:buFont typeface="Arial"/>
              <a:buNone/>
            </a:pPr>
            <a:r>
              <a:rPr lang="en" sz="770">
                <a:solidFill>
                  <a:schemeClr val="dk1"/>
                </a:solidFill>
              </a:rPr>
              <a:t>Retro Report. "Una idea ilustrada: la Constitución se basó en principios de siglos atrás." Producido y editado por Matthew Spolar. 21 de mayo de 2026. Video, 5 min.</a:t>
            </a:r>
            <a:r>
              <a:rPr lang="en" sz="770">
                <a:solidFill>
                  <a:schemeClr val="dk1"/>
                </a:solidFill>
                <a:uFill>
                  <a:noFill/>
                </a:uFill>
                <a:hlinkClick r:id="rId11">
                  <a:extLst>
                    <a:ext uri="{A12FA001-AC4F-418D-AE19-62706E023703}">
                      <ahyp:hlinkClr val="tx"/>
                    </a:ext>
                  </a:extLst>
                </a:hlinkClick>
              </a:rPr>
              <a:t> </a:t>
            </a:r>
            <a:r>
              <a:rPr lang="en" sz="770" u="sng">
                <a:solidFill>
                  <a:schemeClr val="hlink"/>
                </a:solidFill>
                <a:hlinkClick r:id="rId12"/>
              </a:rPr>
              <a:t>https://retroreport.org/video/an-enlightened-idea-the-constitution-drew-on-centuries-old-principles/</a:t>
            </a:r>
            <a:r>
              <a:rPr lang="en" sz="770">
                <a:solidFill>
                  <a:schemeClr val="dk1"/>
                </a:solidFill>
              </a:rPr>
              <a:t>.</a:t>
            </a:r>
            <a:endParaRPr sz="770">
              <a:solidFill>
                <a:schemeClr val="dk1"/>
              </a:solidFill>
            </a:endParaRPr>
          </a:p>
          <a:p>
            <a:pPr indent="0" lvl="0" marL="0" rtl="0" algn="l">
              <a:lnSpc>
                <a:spcPct val="105000"/>
              </a:lnSpc>
              <a:spcBef>
                <a:spcPts val="1200"/>
              </a:spcBef>
              <a:spcAft>
                <a:spcPts val="0"/>
              </a:spcAft>
              <a:buClr>
                <a:schemeClr val="dk1"/>
              </a:buClr>
              <a:buSzPts val="770"/>
              <a:buFont typeface="Arial"/>
              <a:buNone/>
            </a:pPr>
            <a:r>
              <a:rPr lang="en" sz="770">
                <a:solidFill>
                  <a:schemeClr val="dk1"/>
                </a:solidFill>
              </a:rPr>
              <a:t>Rosenblatt, Albert M. "La hora decisiva: la ratificación de la Constitución de Estados Unidos en Poughkeepsie, Nueva York 1788."</a:t>
            </a:r>
            <a:r>
              <a:rPr lang="en" sz="770">
                <a:solidFill>
                  <a:schemeClr val="dk1"/>
                </a:solidFill>
              </a:rPr>
              <a:t> </a:t>
            </a:r>
            <a:r>
              <a:rPr i="1" lang="en" sz="770">
                <a:solidFill>
                  <a:schemeClr val="dk1"/>
                </a:solidFill>
              </a:rPr>
              <a:t>The Green Bag</a:t>
            </a:r>
            <a:r>
              <a:rPr lang="en" sz="770">
                <a:solidFill>
                  <a:schemeClr val="dk1"/>
                </a:solidFill>
              </a:rPr>
              <a:t> </a:t>
            </a:r>
            <a:r>
              <a:rPr lang="en" sz="770">
                <a:solidFill>
                  <a:schemeClr val="dk1"/>
                </a:solidFill>
              </a:rPr>
              <a:t>28, no. 1 (otoño 2024).</a:t>
            </a:r>
            <a:r>
              <a:rPr lang="en" sz="770">
                <a:solidFill>
                  <a:schemeClr val="dk1"/>
                </a:solidFill>
                <a:uFill>
                  <a:noFill/>
                </a:uFill>
                <a:hlinkClick r:id="rId13">
                  <a:extLst>
                    <a:ext uri="{A12FA001-AC4F-418D-AE19-62706E023703}">
                      <ahyp:hlinkClr val="tx"/>
                    </a:ext>
                  </a:extLst>
                </a:hlinkClick>
              </a:rPr>
              <a:t> </a:t>
            </a:r>
            <a:r>
              <a:rPr lang="en" sz="770" u="sng">
                <a:solidFill>
                  <a:schemeClr val="hlink"/>
                </a:solidFill>
                <a:hlinkClick r:id="rId14"/>
              </a:rPr>
              <a:t>https://greenbag.org/archive/green_bag_tables_of_contents.html</a:t>
            </a:r>
            <a:r>
              <a:rPr lang="en" sz="770">
                <a:solidFill>
                  <a:schemeClr val="dk1"/>
                </a:solidFill>
              </a:rPr>
              <a:t>.</a:t>
            </a:r>
            <a:endParaRPr sz="770">
              <a:solidFill>
                <a:schemeClr val="dk1"/>
              </a:solidFill>
            </a:endParaRPr>
          </a:p>
          <a:p>
            <a:pPr indent="0" lvl="0" marL="0" rtl="0" algn="l">
              <a:lnSpc>
                <a:spcPct val="105000"/>
              </a:lnSpc>
              <a:spcBef>
                <a:spcPts val="1200"/>
              </a:spcBef>
              <a:spcAft>
                <a:spcPts val="0"/>
              </a:spcAft>
              <a:buSzPts val="770"/>
              <a:buNone/>
            </a:pPr>
            <a:r>
              <a:rPr lang="en" sz="770">
                <a:solidFill>
                  <a:schemeClr val="dk1"/>
                </a:solidFill>
              </a:rPr>
              <a:t>Stepien, William J., Peter R. Senn y William C. Stepien.</a:t>
            </a:r>
            <a:r>
              <a:rPr lang="en" sz="770">
                <a:solidFill>
                  <a:schemeClr val="dk1"/>
                </a:solidFill>
              </a:rPr>
              <a:t> </a:t>
            </a:r>
            <a:r>
              <a:rPr i="1" lang="en" sz="770">
                <a:solidFill>
                  <a:schemeClr val="dk1"/>
                </a:solidFill>
              </a:rPr>
              <a:t>Internet y el aprendizaje basado en problemas: desarrollando soluciones a través de la web</a:t>
            </a:r>
            <a:r>
              <a:rPr lang="en" sz="770">
                <a:solidFill>
                  <a:schemeClr val="dk1"/>
                </a:solidFill>
              </a:rPr>
              <a:t>. Zephyr Press, 2000.</a:t>
            </a:r>
            <a:endParaRPr sz="770">
              <a:solidFill>
                <a:schemeClr val="dk1"/>
              </a:solidFill>
            </a:endParaRPr>
          </a:p>
          <a:p>
            <a:pPr indent="0" lvl="0" marL="0" rtl="0" algn="l">
              <a:lnSpc>
                <a:spcPct val="105000"/>
              </a:lnSpc>
              <a:spcBef>
                <a:spcPts val="1200"/>
              </a:spcBef>
              <a:spcAft>
                <a:spcPts val="1200"/>
              </a:spcAft>
              <a:buSzPts val="770"/>
              <a:buNone/>
            </a:pPr>
            <a:r>
              <a:rPr lang="en" sz="770">
                <a:solidFill>
                  <a:schemeClr val="dk1"/>
                </a:solidFill>
              </a:rPr>
              <a:t>Constitución de los Estados Unidos. 1787. Archivos generales del gobierno de Estados Unidos, Grupo de registros 11. Archivos Nacionales, Washington, DC.</a:t>
            </a:r>
            <a:r>
              <a:rPr lang="en" sz="770">
                <a:solidFill>
                  <a:schemeClr val="dk1"/>
                </a:solidFill>
                <a:uFill>
                  <a:noFill/>
                </a:uFill>
                <a:hlinkClick r:id="rId15">
                  <a:extLst>
                    <a:ext uri="{A12FA001-AC4F-418D-AE19-62706E023703}">
                      <ahyp:hlinkClr val="tx"/>
                    </a:ext>
                  </a:extLst>
                </a:hlinkClick>
              </a:rPr>
              <a:t> </a:t>
            </a:r>
            <a:r>
              <a:rPr lang="en" sz="770" u="sng">
                <a:solidFill>
                  <a:schemeClr val="hlink"/>
                </a:solidFill>
                <a:hlinkClick r:id="rId16"/>
              </a:rPr>
              <a:t>https://www.archives.gov/founding-docs/constitution</a:t>
            </a:r>
            <a:r>
              <a:rPr lang="en" sz="770">
                <a:solidFill>
                  <a:schemeClr val="dk1"/>
                </a:solidFill>
              </a:rPr>
              <a:t>.</a:t>
            </a:r>
            <a:endParaRPr sz="126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