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EBD2168-BE11-4AC2-B6D9-719464CB221C}">
  <a:tblStyle styleId="{8EBD2168-BE11-4AC2-B6D9-719464CB221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mdb.org/m.asp?m=37734"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https://teachingamericanhistory.org/resource/newyork/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f623b6105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f623b6105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623b61051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623b61051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623b61051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623b61051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https://teachingamericanhistory.org/resource/newyork/</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f5fe40cb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f5fe40cb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5fe40cb5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5fe40cb5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a:t>
            </a:r>
            <a:r>
              <a:rPr lang="en" u="sng">
                <a:solidFill>
                  <a:schemeClr val="hlink"/>
                </a:solidFill>
                <a:hlinkClick r:id="rId2"/>
              </a:rPr>
              <a:t>https://www.hmdb.org/m.asp?m=37734</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f5fe40cb5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f5fe40cb5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f5fe40cb5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f5fe40cb5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f5fe40cb5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f5fe40cb5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f5fe40cb5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f5fe40cb5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f5fe40cb55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f5fe40cb5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https://teachingamericanhistory.org/resource/newyork/</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f5fe40cb55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f5fe40cb55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623b61051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623b61051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5fe40cb5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f5fe40cb5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https://history.nycourts.gov/figure/john-lansing/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60146784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f60146784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https://hvmag.com/life-style/alexander-hamilton-hudson-valley-history/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60146784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f60146784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f60146784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f60146784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60db47c13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f60db47c13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https://www.archives.gov/founding-docs/constitution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60db47c13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60db47c13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https://teachingamericanhistory.org/resource/newyork/</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60db47c13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60db47c13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60db47c13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f60db47c13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60db47c13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f60db47c13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62088788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62088788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60db47c13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f60db47c13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https://thestrawfoot.com/2020/03/15/searching-for-an-historian-researching-the-poughkeepsie-post-office-mural-of-the-ny-state-ratification-of-the-u-s-constitution-july-1788-painted-by-gerald-foster/#jp-carousel-12301</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623b61051_2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f623b61051_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youtube.com/watch?v=0snU5L2QsKw" TargetMode="Externa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slide" Target="/ppt/slides/slide9.xml"/><Relationship Id="rId4" Type="http://schemas.openxmlformats.org/officeDocument/2006/relationships/image" Target="../media/image7.png"/><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hyperlink" Target="https://docs.google.com/document/d/1B-eo1p11ty3YNf9RbwifGigYTtSNMNuikH4OwKPXxZ4/edit?tab=t.0#bookmark=id.7hikcurnw06v"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hyperlink" Target="https://docs.google.com/document/d/1B-eo1p11ty3YNf9RbwifGigYTtSNMNuikH4OwKPXxZ4/edit?tab=t.0#bookmark=id.xeb1jigkke6h"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hyperlink" Target="https://docs.google.com/document/d/1B-eo1p11ty3YNf9RbwifGigYTtSNMNuikH4OwKPXxZ4/edit?tab=t.0#bookmark=id.yhqwf8ypt88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hyperlink" Target="https://docs.google.com/document/d/1B-eo1p11ty3YNf9RbwifGigYTtSNMNuikH4OwKPXxZ4/edit?tab=t.0#bookmark=id.3yw6p91ht6do"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slide" Target="/ppt/slides/slide12.xml"/><Relationship Id="rId4" Type="http://schemas.openxmlformats.org/officeDocument/2006/relationships/slide" Target="/ppt/slides/slide23.xml"/><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1" Type="http://schemas.openxmlformats.org/officeDocument/2006/relationships/hyperlink" Target="https://retroreport.org/video/an-enlightened-idea-the-constitution-drew-on-centuries-old-principles/" TargetMode="External"/><Relationship Id="rId10" Type="http://schemas.openxmlformats.org/officeDocument/2006/relationships/hyperlink" Target="https://founders.archives.gov/documents/Jay/01-05-02-0041" TargetMode="External"/><Relationship Id="rId13" Type="http://schemas.openxmlformats.org/officeDocument/2006/relationships/hyperlink" Target="https://greenbag.org/archive/green_bag_tables_of_contents.html" TargetMode="External"/><Relationship Id="rId12" Type="http://schemas.openxmlformats.org/officeDocument/2006/relationships/hyperlink" Target="https://retroreport.org/video/an-enlightened-idea-the-constitution-drew-on-centuries-old-principles/" TargetMode="External"/><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www.loc.gov/resource/llscdam.lled002/" TargetMode="External"/><Relationship Id="rId4" Type="http://schemas.openxmlformats.org/officeDocument/2006/relationships/hyperlink" Target="https://www.loc.gov/resource/llscdam.lled002/" TargetMode="External"/><Relationship Id="rId9" Type="http://schemas.openxmlformats.org/officeDocument/2006/relationships/hyperlink" Target="https://founders.archives.gov/documents/Jay/01-05-02-0041" TargetMode="External"/><Relationship Id="rId15" Type="http://schemas.openxmlformats.org/officeDocument/2006/relationships/hyperlink" Target="https://www.archives.gov/founding-docs/constitution" TargetMode="External"/><Relationship Id="rId14" Type="http://schemas.openxmlformats.org/officeDocument/2006/relationships/hyperlink" Target="https://greenbag.org/archive/green_bag_tables_of_contents.html" TargetMode="External"/><Relationship Id="rId16" Type="http://schemas.openxmlformats.org/officeDocument/2006/relationships/hyperlink" Target="https://www.archives.gov/founding-docs/constitution" TargetMode="External"/><Relationship Id="rId5" Type="http://schemas.openxmlformats.org/officeDocument/2006/relationships/hyperlink" Target="https://founders.archives.gov/documents/Hamilton/01-05-02-0012-0069" TargetMode="External"/><Relationship Id="rId6" Type="http://schemas.openxmlformats.org/officeDocument/2006/relationships/hyperlink" Target="https://founders.archives.gov/documents/Hamilton/01-05-02-0012-0069" TargetMode="External"/><Relationship Id="rId7" Type="http://schemas.openxmlformats.org/officeDocument/2006/relationships/hyperlink" Target="https://founders.archives.gov/documents/Hamilton/01-05-02-0012-0101" TargetMode="External"/><Relationship Id="rId8" Type="http://schemas.openxmlformats.org/officeDocument/2006/relationships/hyperlink" Target="https://founders.archives.gov/documents/Hamilton/01-05-02-0012-010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423350"/>
            <a:ext cx="8520600" cy="1187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What should New York do?</a:t>
            </a:r>
            <a:endParaRPr/>
          </a:p>
        </p:txBody>
      </p:sp>
      <p:sp>
        <p:nvSpPr>
          <p:cNvPr id="55" name="Google Shape;55;p13"/>
          <p:cNvSpPr txBox="1"/>
          <p:nvPr>
            <p:ph idx="1" type="subTitle"/>
          </p:nvPr>
        </p:nvSpPr>
        <p:spPr>
          <a:xfrm>
            <a:off x="311688" y="143152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a:t>A Problem-Based Inquiry into the Ratification of the new Constitution </a:t>
            </a:r>
            <a:endParaRPr/>
          </a:p>
        </p:txBody>
      </p:sp>
      <p:pic>
        <p:nvPicPr>
          <p:cNvPr descr="https://teachingamericanhistory.org/resource/newyork/&#10;" id="56" name="Google Shape;56;p13"/>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descr="The framers drew on Enlightenment thought and experience to design a new government. Education Resources: https://retroreport.org/video/an-enlightened-idea-the-constitution-drew-on-centuries-old-principles/&#10;&#10;Teachers, create your free Retro Report account now: http://bit.ly/RR-Reg &#10;&#10;CONNECT WITH RETRO REPORT&#10;Browse our video library: http://bit.ly/RR-library&#10;Website: http://www.retroreport.org&#10;Bluesky: https://bsky.app/profile/retroreport.org&#10;Facebook: https://www.facebook.com/RetroReport&#10;Instagram: https://www.instagram.com/retroreport&#10;X: https://x.com/RetroReport&#10;YouTube: http://www.youtube.com/c/RETROREPORT&#10;&#10;We are an Emmy Award-winning nonprofit newsroom dedicated to producing documentary journalism and educational resources. Our work blends meticulous reporting steeped in historical context and interactive classroom resources." id="61" name="Google Shape;61;p14" title="An Enlightened Idea: The Constitution Drew on Centuries-Old Principles | Retro Report">
            <a:hlinkClick r:id="rId3"/>
          </p:cNvPr>
          <p:cNvPicPr preferRelativeResize="0"/>
          <p:nvPr/>
        </p:nvPicPr>
        <p:blipFill>
          <a:blip r:embed="rId4">
            <a:alphaModFix/>
          </a:blip>
          <a:stretch>
            <a:fillRect/>
          </a:stretch>
        </p:blipFill>
        <p:spPr>
          <a:xfrm>
            <a:off x="0" y="0"/>
            <a:ext cx="9144006"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gtEl>
                                        <p:attrNameLst>
                                          <p:attrName>style.visibility</p:attrName>
                                        </p:attrNameLst>
                                      </p:cBhvr>
                                      <p:to>
                                        <p:strVal val="visible"/>
                                      </p:to>
                                    </p:set>
                                    <p:animEffect filter="fade" transition="in">
                                      <p:cBhvr>
                                        <p:cTn dur="1000"/>
                                        <p:tgtEl>
                                          <p:spTgt spid="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ctrTitle"/>
          </p:nvPr>
        </p:nvSpPr>
        <p:spPr>
          <a:xfrm>
            <a:off x="311700" y="480950"/>
            <a:ext cx="8520600" cy="891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Discussion:</a:t>
            </a:r>
            <a:endParaRPr/>
          </a:p>
        </p:txBody>
      </p:sp>
      <p:sp>
        <p:nvSpPr>
          <p:cNvPr id="67" name="Google Shape;67;p15"/>
          <p:cNvSpPr txBox="1"/>
          <p:nvPr>
            <p:ph idx="1" type="subTitle"/>
          </p:nvPr>
        </p:nvSpPr>
        <p:spPr>
          <a:xfrm>
            <a:off x="311700" y="1563800"/>
            <a:ext cx="8520600" cy="27336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115000"/>
              </a:lnSpc>
              <a:spcBef>
                <a:spcPts val="1200"/>
              </a:spcBef>
              <a:spcAft>
                <a:spcPts val="0"/>
              </a:spcAft>
              <a:buClr>
                <a:schemeClr val="dk1"/>
              </a:buClr>
              <a:buSzPts val="1100"/>
              <a:buFont typeface="Arial"/>
              <a:buNone/>
            </a:pPr>
            <a:r>
              <a:rPr b="1" lang="en"/>
              <a:t>How did Enlightenment ideas influence the way the framers designed the Constitution?</a:t>
            </a:r>
            <a:endParaRPr b="1"/>
          </a:p>
          <a:p>
            <a:pPr indent="0" lvl="0" marL="0" rtl="0" algn="ctr">
              <a:spcBef>
                <a:spcPts val="1200"/>
              </a:spcBef>
              <a:spcAft>
                <a:spcPts val="0"/>
              </a:spcAft>
              <a:buNone/>
            </a:pPr>
            <a:r>
              <a:t/>
            </a:r>
            <a:endParaRPr b="1"/>
          </a:p>
          <a:p>
            <a:pPr indent="0" lvl="0" marL="0" rtl="0" algn="ctr">
              <a:spcBef>
                <a:spcPts val="0"/>
              </a:spcBef>
              <a:spcAft>
                <a:spcPts val="0"/>
              </a:spcAft>
              <a:buNone/>
            </a:pPr>
            <a:r>
              <a:rPr b="1" lang="en"/>
              <a:t>Does that strengthen or weaken the Constitution?</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1" type="body"/>
          </p:nvPr>
        </p:nvSpPr>
        <p:spPr>
          <a:xfrm>
            <a:off x="1058400" y="0"/>
            <a:ext cx="70272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900"/>
              <a:t>Part 1</a:t>
            </a:r>
            <a:endParaRPr sz="16900"/>
          </a:p>
        </p:txBody>
      </p:sp>
      <p:pic>
        <p:nvPicPr>
          <p:cNvPr descr="https://teachingamericanhistory.org/resource/newyork/&#10;" id="73" name="Google Shape;73;p16"/>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132250"/>
            <a:ext cx="8520600" cy="8838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720"/>
              <a:t>The Decision - a Fictional Dramatization - </a:t>
            </a:r>
            <a:r>
              <a:rPr b="1" lang="en" sz="1200"/>
              <a:t>The following conversation is invented for this activity. It represents arguments made during the ratification debate, but these are not John Jay’s exact words.</a:t>
            </a:r>
            <a:endParaRPr b="1" sz="1200"/>
          </a:p>
        </p:txBody>
      </p:sp>
      <p:sp>
        <p:nvSpPr>
          <p:cNvPr id="79" name="Google Shape;79;p17"/>
          <p:cNvSpPr txBox="1"/>
          <p:nvPr>
            <p:ph idx="1" type="body"/>
          </p:nvPr>
        </p:nvSpPr>
        <p:spPr>
          <a:xfrm>
            <a:off x="31350" y="1078875"/>
            <a:ext cx="9081300" cy="4002000"/>
          </a:xfrm>
          <a:prstGeom prst="rect">
            <a:avLst/>
          </a:prstGeom>
          <a:solidFill>
            <a:schemeClr val="lt1"/>
          </a:solidFill>
          <a:ln cap="flat" cmpd="sng" w="38100">
            <a:solidFill>
              <a:srgbClr val="000000"/>
            </a:solidFill>
            <a:prstDash val="solid"/>
            <a:round/>
            <a:headEnd len="sm" w="sm" type="none"/>
            <a:tailEnd len="sm" w="sm" type="none"/>
          </a:ln>
        </p:spPr>
        <p:txBody>
          <a:bodyPr anchorCtr="0" anchor="t" bIns="91425" lIns="91425" spcFirstLastPara="1" rIns="91425" wrap="square" tIns="91425">
            <a:normAutofit fontScale="55000" lnSpcReduction="10000"/>
          </a:bodyPr>
          <a:lstStyle/>
          <a:p>
            <a:pPr indent="457200" lvl="0" marL="0" rtl="0" algn="l">
              <a:lnSpc>
                <a:spcPct val="100000"/>
              </a:lnSpc>
              <a:spcBef>
                <a:spcPts val="0"/>
              </a:spcBef>
              <a:spcAft>
                <a:spcPts val="0"/>
              </a:spcAft>
              <a:buNone/>
            </a:pPr>
            <a:r>
              <a:rPr b="1" lang="en"/>
              <a:t>“</a:t>
            </a:r>
            <a:r>
              <a:rPr b="1" lang="en"/>
              <a:t>Marcus</a:t>
            </a:r>
            <a:r>
              <a:rPr b="1" lang="en"/>
              <a:t>, do you think New York should ratify it?”</a:t>
            </a:r>
            <a:r>
              <a:rPr lang="en"/>
              <a:t>  John Jay asks for the third time in ten minutes.  </a:t>
            </a:r>
            <a:endParaRPr/>
          </a:p>
          <a:p>
            <a:pPr indent="457200" lvl="0" marL="0" rtl="0" algn="l">
              <a:lnSpc>
                <a:spcPct val="100000"/>
              </a:lnSpc>
              <a:spcBef>
                <a:spcPts val="1200"/>
              </a:spcBef>
              <a:spcAft>
                <a:spcPts val="0"/>
              </a:spcAft>
              <a:buNone/>
            </a:pPr>
            <a:r>
              <a:rPr i="1" lang="en"/>
              <a:t>“We’ve only had the Articles of Confederation for 7 years.  Do we really want or need something more binding?”</a:t>
            </a:r>
            <a:r>
              <a:rPr lang="en"/>
              <a:t>  (The meeting should be starting soon and most are wondering if we really need this new Constitution.)</a:t>
            </a:r>
            <a:endParaRPr/>
          </a:p>
          <a:p>
            <a:pPr indent="457200" lvl="0" marL="0" rtl="0" algn="l">
              <a:lnSpc>
                <a:spcPct val="100000"/>
              </a:lnSpc>
              <a:spcBef>
                <a:spcPts val="1200"/>
              </a:spcBef>
              <a:spcAft>
                <a:spcPts val="0"/>
              </a:spcAft>
              <a:buNone/>
            </a:pPr>
            <a:r>
              <a:rPr i="1" lang="en"/>
              <a:t>“John, we’ve been over this.  We don’t need a stronger government and a tyrannical leader.  We just got rid of a king, and where are the rights for the people? I don’t know. This seems too powerful.”</a:t>
            </a:r>
            <a:r>
              <a:rPr lang="en"/>
              <a:t> </a:t>
            </a:r>
            <a:endParaRPr b="1"/>
          </a:p>
          <a:p>
            <a:pPr indent="457200" lvl="0" marL="0" rtl="0" algn="l">
              <a:lnSpc>
                <a:spcPct val="100000"/>
              </a:lnSpc>
              <a:spcBef>
                <a:spcPts val="1200"/>
              </a:spcBef>
              <a:spcAft>
                <a:spcPts val="0"/>
              </a:spcAft>
              <a:buNone/>
            </a:pPr>
            <a:r>
              <a:rPr b="1" lang="en"/>
              <a:t>“I disagree. Our current Union is but a fragile rope of sand, wholly incapable of shielding our commerce from foreign threats or domestic rebellion. Only under this new Constitution can our separate states bind themselves into a single, respectable nation, with the strength to endure. To reject this system is to invite invasion from foreign nations and anarchy at home."</a:t>
            </a:r>
            <a:endParaRPr b="1"/>
          </a:p>
          <a:p>
            <a:pPr indent="457200" lvl="0" marL="0" rtl="0" algn="l">
              <a:lnSpc>
                <a:spcPct val="100000"/>
              </a:lnSpc>
              <a:spcBef>
                <a:spcPts val="1200"/>
              </a:spcBef>
              <a:spcAft>
                <a:spcPts val="0"/>
              </a:spcAft>
              <a:buNone/>
            </a:pPr>
            <a:r>
              <a:rPr i="1" lang="en"/>
              <a:t>“A rope of sand? Under the Articles, the states still control most of their own affairs. This Constitution would bind us much more closely to a powerful national government. What if that government turns against the principles of the Revolution?”</a:t>
            </a:r>
            <a:endParaRPr i="1"/>
          </a:p>
          <a:p>
            <a:pPr indent="457200" lvl="0" marL="0" rtl="0" algn="l">
              <a:lnSpc>
                <a:spcPct val="100000"/>
              </a:lnSpc>
              <a:spcBef>
                <a:spcPts val="1200"/>
              </a:spcBef>
              <a:spcAft>
                <a:spcPts val="0"/>
              </a:spcAft>
              <a:buNone/>
            </a:pPr>
            <a:r>
              <a:rPr b="1" lang="en"/>
              <a:t>"We are one people on one continent, and breaking apart means our ruin. A divided America will crumble under foreign threats and local wars. The Union must be permanent if we want to survive."</a:t>
            </a:r>
            <a:endParaRPr b="1"/>
          </a:p>
          <a:p>
            <a:pPr indent="457200" lvl="0" marL="0" rtl="0" algn="l">
              <a:lnSpc>
                <a:spcPct val="100000"/>
              </a:lnSpc>
              <a:spcBef>
                <a:spcPts val="1200"/>
              </a:spcBef>
              <a:spcAft>
                <a:spcPts val="0"/>
              </a:spcAft>
              <a:buNone/>
            </a:pPr>
            <a:r>
              <a:rPr i="1" lang="en"/>
              <a:t>“I will need to see a Bill of Rights.  I don’t like it.”</a:t>
            </a:r>
            <a:endParaRPr i="1"/>
          </a:p>
          <a:p>
            <a:pPr indent="457200" lvl="0" marL="0" rtl="0" algn="l">
              <a:lnSpc>
                <a:spcPct val="100000"/>
              </a:lnSpc>
              <a:spcBef>
                <a:spcPts val="1200"/>
              </a:spcBef>
              <a:spcAft>
                <a:spcPts val="0"/>
              </a:spcAft>
              <a:buNone/>
            </a:pPr>
            <a:r>
              <a:rPr b="1" lang="en"/>
              <a:t>"You do not understand the system we are building. The new government receives limited, listed powers. Supporters argue that it cannot lawfully exercise powers that the Constitution does not grant. You do not need a law saying you are allowed to wear a hat, so why demand a law saying you are allowed to speak? A list of rights is pointless when the government has no power to take them away in the first place."</a:t>
            </a:r>
            <a:endParaRPr b="1"/>
          </a:p>
          <a:p>
            <a:pPr indent="457200" lvl="0" marL="0" rtl="0" algn="l">
              <a:lnSpc>
                <a:spcPct val="100000"/>
              </a:lnSpc>
              <a:spcBef>
                <a:spcPts val="1200"/>
              </a:spcBef>
              <a:spcAft>
                <a:spcPts val="0"/>
              </a:spcAft>
              <a:buNone/>
            </a:pPr>
            <a:r>
              <a:rPr lang="en"/>
              <a:t>The Convention is about to start and John has to leave.  </a:t>
            </a:r>
            <a:r>
              <a:rPr b="1" lang="en"/>
              <a:t>“Tell me why New York should not ratify this new Constitution.”</a:t>
            </a:r>
            <a:endParaRPr b="1"/>
          </a:p>
          <a:p>
            <a:pPr indent="0" lvl="0" marL="0" rtl="0" algn="l">
              <a:lnSpc>
                <a:spcPct val="100000"/>
              </a:lnSpc>
              <a:spcBef>
                <a:spcPts val="1200"/>
              </a:spcBef>
              <a:spcAft>
                <a:spcPts val="0"/>
              </a:spcAft>
              <a:buNone/>
            </a:pPr>
            <a:r>
              <a:rPr i="1" lang="en"/>
              <a:t>	“I need protections from the government. No more kings in America. I say No!”</a:t>
            </a:r>
            <a:endParaRPr i="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109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20"/>
              <a:t>Your Situation in 1788</a:t>
            </a:r>
            <a:endParaRPr b="1" sz="2920"/>
          </a:p>
        </p:txBody>
      </p:sp>
      <p:sp>
        <p:nvSpPr>
          <p:cNvPr id="85" name="Google Shape;85;p18"/>
          <p:cNvSpPr txBox="1"/>
          <p:nvPr>
            <p:ph idx="1" type="body"/>
          </p:nvPr>
        </p:nvSpPr>
        <p:spPr>
          <a:xfrm>
            <a:off x="98450" y="681788"/>
            <a:ext cx="5828100" cy="42183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700"/>
              <a:t>You are </a:t>
            </a:r>
            <a:r>
              <a:rPr lang="en" sz="1700"/>
              <a:t>Marcus</a:t>
            </a:r>
            <a:r>
              <a:rPr lang="en" sz="1700"/>
              <a:t>, a local Poughkeepsie resident, who has encountered an old friend John Jay on his way to the Courthouse on Market Street. You are hesitant to support the new Constitution because you distrust a strong central government. Jay seems confident that this is the right course of action.  </a:t>
            </a:r>
            <a:endParaRPr sz="1700"/>
          </a:p>
          <a:p>
            <a:pPr indent="0" lvl="0" marL="0" rtl="0" algn="l">
              <a:spcBef>
                <a:spcPts val="1200"/>
              </a:spcBef>
              <a:spcAft>
                <a:spcPts val="0"/>
              </a:spcAft>
              <a:buNone/>
            </a:pPr>
            <a:r>
              <a:rPr lang="en" sz="1700"/>
              <a:t>You fought in the war in order to break from a powerful government that taxed and mistreated its colonists. As Jay leaves, you start questioning your stance. </a:t>
            </a:r>
            <a:endParaRPr sz="1700"/>
          </a:p>
          <a:p>
            <a:pPr indent="0" lvl="0" marL="0" rtl="0" algn="l">
              <a:spcBef>
                <a:spcPts val="1200"/>
              </a:spcBef>
              <a:spcAft>
                <a:spcPts val="0"/>
              </a:spcAft>
              <a:buNone/>
            </a:pPr>
            <a:r>
              <a:rPr i="1" lang="en" sz="1700"/>
              <a:t>“Could Jay be right? Do we need a stronger government? But what about the people? And what about taxes?”</a:t>
            </a:r>
            <a:r>
              <a:rPr lang="en" sz="1700"/>
              <a:t> </a:t>
            </a:r>
            <a:endParaRPr sz="1700"/>
          </a:p>
          <a:p>
            <a:pPr indent="0" lvl="0" marL="0" rtl="0" algn="l">
              <a:spcBef>
                <a:spcPts val="1200"/>
              </a:spcBef>
              <a:spcAft>
                <a:spcPts val="1200"/>
              </a:spcAft>
              <a:buNone/>
            </a:pPr>
            <a:r>
              <a:rPr lang="en" sz="1700"/>
              <a:t>As a New Yorker, what do you want your delegates to do?</a:t>
            </a:r>
            <a:endParaRPr sz="1700"/>
          </a:p>
        </p:txBody>
      </p:sp>
      <p:pic>
        <p:nvPicPr>
          <p:cNvPr descr="https://www.hmdb.org/m.asp?m=37734" id="86" name="Google Shape;86;p18"/>
          <p:cNvPicPr preferRelativeResize="0"/>
          <p:nvPr/>
        </p:nvPicPr>
        <p:blipFill>
          <a:blip r:embed="rId3">
            <a:alphaModFix/>
          </a:blip>
          <a:stretch>
            <a:fillRect/>
          </a:stretch>
        </p:blipFill>
        <p:spPr>
          <a:xfrm>
            <a:off x="5926557" y="681800"/>
            <a:ext cx="3150518" cy="42183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74325"/>
            <a:ext cx="8520600" cy="1656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en" sz="2156"/>
              <a:t>Identify the problem - </a:t>
            </a:r>
            <a:r>
              <a:rPr lang="en" sz="1356"/>
              <a:t> </a:t>
            </a:r>
            <a:r>
              <a:rPr b="1" lang="en" sz="1356"/>
              <a:t>List 3 important issues involved in </a:t>
            </a:r>
            <a:r>
              <a:rPr b="1" lang="en" sz="1356"/>
              <a:t>the Ratification of the Constitution.</a:t>
            </a:r>
            <a:r>
              <a:rPr lang="en" sz="1356"/>
              <a:t> </a:t>
            </a:r>
            <a:endParaRPr sz="1356"/>
          </a:p>
          <a:p>
            <a:pPr indent="0" lvl="0" marL="0" rtl="0" algn="l">
              <a:spcBef>
                <a:spcPts val="0"/>
              </a:spcBef>
              <a:spcAft>
                <a:spcPts val="0"/>
              </a:spcAft>
              <a:buNone/>
            </a:pPr>
            <a:r>
              <a:t/>
            </a:r>
            <a:endParaRPr sz="1356"/>
          </a:p>
          <a:p>
            <a:pPr indent="0" lvl="0" marL="0" rtl="0" algn="l">
              <a:spcBef>
                <a:spcPts val="0"/>
              </a:spcBef>
              <a:spcAft>
                <a:spcPts val="0"/>
              </a:spcAft>
              <a:buNone/>
            </a:pPr>
            <a:r>
              <a:rPr lang="en" sz="2356"/>
              <a:t>Why wasn’t there universal support for the new Constitution? What are the concerns of Marcus and/or John Jay?</a:t>
            </a:r>
            <a:endParaRPr/>
          </a:p>
        </p:txBody>
      </p:sp>
      <p:sp>
        <p:nvSpPr>
          <p:cNvPr id="92" name="Google Shape;92;p19"/>
          <p:cNvSpPr txBox="1"/>
          <p:nvPr>
            <p:ph idx="1" type="body"/>
          </p:nvPr>
        </p:nvSpPr>
        <p:spPr>
          <a:xfrm>
            <a:off x="3437375" y="1853400"/>
            <a:ext cx="5394900" cy="10212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t>Issue #1</a:t>
            </a:r>
            <a:endParaRPr sz="1400"/>
          </a:p>
        </p:txBody>
      </p:sp>
      <p:sp>
        <p:nvSpPr>
          <p:cNvPr id="93" name="Google Shape;93;p19"/>
          <p:cNvSpPr txBox="1"/>
          <p:nvPr>
            <p:ph idx="1" type="body"/>
          </p:nvPr>
        </p:nvSpPr>
        <p:spPr>
          <a:xfrm>
            <a:off x="3437375" y="2960025"/>
            <a:ext cx="5394900" cy="10212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Clr>
                <a:schemeClr val="dk1"/>
              </a:buClr>
              <a:buSzPts val="1100"/>
              <a:buFont typeface="Arial"/>
              <a:buNone/>
            </a:pPr>
            <a:r>
              <a:rPr lang="en" sz="1400"/>
              <a:t>Issue #2</a:t>
            </a:r>
            <a:endParaRPr sz="1400"/>
          </a:p>
        </p:txBody>
      </p:sp>
      <p:sp>
        <p:nvSpPr>
          <p:cNvPr id="94" name="Google Shape;94;p19"/>
          <p:cNvSpPr txBox="1"/>
          <p:nvPr>
            <p:ph idx="1" type="body"/>
          </p:nvPr>
        </p:nvSpPr>
        <p:spPr>
          <a:xfrm>
            <a:off x="3437375" y="4066650"/>
            <a:ext cx="5394900" cy="10212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Clr>
                <a:schemeClr val="dk1"/>
              </a:buClr>
              <a:buSzPts val="1100"/>
              <a:buFont typeface="Arial"/>
              <a:buNone/>
            </a:pPr>
            <a:r>
              <a:rPr lang="en" sz="1400"/>
              <a:t>Issue #3</a:t>
            </a:r>
            <a:endParaRPr sz="1400"/>
          </a:p>
        </p:txBody>
      </p:sp>
      <p:grpSp>
        <p:nvGrpSpPr>
          <p:cNvPr id="95" name="Google Shape;95;p19"/>
          <p:cNvGrpSpPr/>
          <p:nvPr/>
        </p:nvGrpSpPr>
        <p:grpSpPr>
          <a:xfrm>
            <a:off x="-74105" y="1528637"/>
            <a:ext cx="3703992" cy="3884014"/>
            <a:chOff x="-74105" y="1528637"/>
            <a:chExt cx="3703992" cy="3884014"/>
          </a:xfrm>
        </p:grpSpPr>
        <p:pic>
          <p:nvPicPr>
            <p:cNvPr id="96" name="Google Shape;96;p19"/>
            <p:cNvPicPr preferRelativeResize="0"/>
            <p:nvPr/>
          </p:nvPicPr>
          <p:blipFill>
            <a:blip r:embed="rId3">
              <a:alphaModFix/>
            </a:blip>
            <a:stretch>
              <a:fillRect/>
            </a:stretch>
          </p:blipFill>
          <p:spPr>
            <a:xfrm rot="654900">
              <a:off x="215055" y="1794236"/>
              <a:ext cx="3125674" cy="3352815"/>
            </a:xfrm>
            <a:prstGeom prst="rect">
              <a:avLst/>
            </a:prstGeom>
            <a:noFill/>
            <a:ln>
              <a:noFill/>
            </a:ln>
          </p:spPr>
        </p:pic>
        <p:pic>
          <p:nvPicPr>
            <p:cNvPr id="97" name="Google Shape;97;p19"/>
            <p:cNvPicPr preferRelativeResize="0"/>
            <p:nvPr/>
          </p:nvPicPr>
          <p:blipFill>
            <a:blip r:embed="rId4">
              <a:alphaModFix/>
            </a:blip>
            <a:stretch>
              <a:fillRect/>
            </a:stretch>
          </p:blipFill>
          <p:spPr>
            <a:xfrm>
              <a:off x="0" y="2152751"/>
              <a:ext cx="3437376" cy="2291574"/>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303225"/>
            <a:ext cx="8520600" cy="1446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Collaboration: With no more than two partners, begin thinking about what you would need to better understand the decision facing Jay and the other delegates. What do you need to know in order to feel safe with this new government? </a:t>
            </a:r>
            <a:endParaRPr sz="1820"/>
          </a:p>
          <a:p>
            <a:pPr indent="0" lvl="0" marL="0" rtl="0" algn="l">
              <a:spcBef>
                <a:spcPts val="0"/>
              </a:spcBef>
              <a:spcAft>
                <a:spcPts val="0"/>
              </a:spcAft>
              <a:buSzPts val="990"/>
              <a:buNone/>
            </a:pPr>
            <a:r>
              <a:rPr lang="en" sz="1820"/>
              <a:t>Turn your issues from the </a:t>
            </a:r>
            <a:r>
              <a:rPr lang="en" sz="1820" u="sng">
                <a:solidFill>
                  <a:schemeClr val="hlink"/>
                </a:solidFill>
                <a:hlinkClick action="ppaction://hlinksldjump" r:id="rId3"/>
              </a:rPr>
              <a:t>last page</a:t>
            </a:r>
            <a:r>
              <a:rPr lang="en" sz="1820"/>
              <a:t> into questions that need to be answered.</a:t>
            </a:r>
            <a:endParaRPr sz="1820"/>
          </a:p>
        </p:txBody>
      </p:sp>
      <p:graphicFrame>
        <p:nvGraphicFramePr>
          <p:cNvPr id="103" name="Google Shape;103;p20"/>
          <p:cNvGraphicFramePr/>
          <p:nvPr/>
        </p:nvGraphicFramePr>
        <p:xfrm>
          <a:off x="1593300" y="2010475"/>
          <a:ext cx="3000000" cy="3000000"/>
        </p:xfrm>
        <a:graphic>
          <a:graphicData uri="http://schemas.openxmlformats.org/drawingml/2006/table">
            <a:tbl>
              <a:tblPr>
                <a:noFill/>
                <a:tableStyleId>{8EBD2168-BE11-4AC2-B6D9-719464CB221C}</a:tableStyleId>
              </a:tblPr>
              <a:tblGrid>
                <a:gridCol w="1288200"/>
                <a:gridCol w="5950800"/>
              </a:tblGrid>
              <a:tr h="981650">
                <a:tc>
                  <a:txBody>
                    <a:bodyPr/>
                    <a:lstStyle/>
                    <a:p>
                      <a:pPr indent="0" lvl="0" marL="0" rtl="0" algn="ctr">
                        <a:spcBef>
                          <a:spcPts val="0"/>
                        </a:spcBef>
                        <a:spcAft>
                          <a:spcPts val="0"/>
                        </a:spcAft>
                        <a:buNone/>
                      </a:pPr>
                      <a:r>
                        <a:rPr lang="en" sz="2100"/>
                        <a:t>Question 1</a:t>
                      </a:r>
                      <a:endParaRPr sz="2100"/>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981650">
                <a:tc>
                  <a:txBody>
                    <a:bodyPr/>
                    <a:lstStyle/>
                    <a:p>
                      <a:pPr indent="0" lvl="0" marL="0" rtl="0" algn="ctr">
                        <a:spcBef>
                          <a:spcPts val="0"/>
                        </a:spcBef>
                        <a:spcAft>
                          <a:spcPts val="0"/>
                        </a:spcAft>
                        <a:buNone/>
                      </a:pPr>
                      <a:r>
                        <a:rPr lang="en" sz="2100"/>
                        <a:t>Question 2</a:t>
                      </a:r>
                      <a:endParaRPr sz="2100"/>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981650">
                <a:tc>
                  <a:txBody>
                    <a:bodyPr/>
                    <a:lstStyle/>
                    <a:p>
                      <a:pPr indent="0" lvl="0" marL="0" rtl="0" algn="ctr">
                        <a:spcBef>
                          <a:spcPts val="0"/>
                        </a:spcBef>
                        <a:spcAft>
                          <a:spcPts val="0"/>
                        </a:spcAft>
                        <a:buNone/>
                      </a:pPr>
                      <a:r>
                        <a:rPr lang="en" sz="2100"/>
                        <a:t>Question 3</a:t>
                      </a:r>
                      <a:endParaRPr sz="2100"/>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bl>
          </a:graphicData>
        </a:graphic>
      </p:graphicFrame>
      <p:grpSp>
        <p:nvGrpSpPr>
          <p:cNvPr id="104" name="Google Shape;104;p20"/>
          <p:cNvGrpSpPr/>
          <p:nvPr/>
        </p:nvGrpSpPr>
        <p:grpSpPr>
          <a:xfrm>
            <a:off x="1" y="2269826"/>
            <a:ext cx="2215673" cy="2323361"/>
            <a:chOff x="1" y="2269826"/>
            <a:chExt cx="2215673" cy="2323361"/>
          </a:xfrm>
        </p:grpSpPr>
        <p:pic>
          <p:nvPicPr>
            <p:cNvPr id="105" name="Google Shape;105;p20"/>
            <p:cNvPicPr preferRelativeResize="0"/>
            <p:nvPr/>
          </p:nvPicPr>
          <p:blipFill>
            <a:blip r:embed="rId4">
              <a:alphaModFix/>
            </a:blip>
            <a:stretch>
              <a:fillRect/>
            </a:stretch>
          </p:blipFill>
          <p:spPr>
            <a:xfrm rot="654902">
              <a:off x="172971" y="2428704"/>
              <a:ext cx="1869732" cy="2005604"/>
            </a:xfrm>
            <a:prstGeom prst="rect">
              <a:avLst/>
            </a:prstGeom>
            <a:noFill/>
            <a:ln>
              <a:noFill/>
            </a:ln>
          </p:spPr>
        </p:pic>
        <p:pic>
          <p:nvPicPr>
            <p:cNvPr id="106" name="Google Shape;106;p20"/>
            <p:cNvPicPr preferRelativeResize="0"/>
            <p:nvPr/>
          </p:nvPicPr>
          <p:blipFill>
            <a:blip r:embed="rId5">
              <a:alphaModFix/>
            </a:blip>
            <a:stretch>
              <a:fillRect/>
            </a:stretch>
          </p:blipFill>
          <p:spPr>
            <a:xfrm>
              <a:off x="44328" y="2643165"/>
              <a:ext cx="2056189" cy="1370788"/>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163075" y="445025"/>
            <a:ext cx="4905300" cy="412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720"/>
              <a:t>Your stake in this problem stems from your colonial and veteran experiences.  </a:t>
            </a:r>
            <a:endParaRPr sz="2720"/>
          </a:p>
          <a:p>
            <a:pPr indent="0" lvl="0" marL="0" rtl="0" algn="l">
              <a:spcBef>
                <a:spcPts val="0"/>
              </a:spcBef>
              <a:spcAft>
                <a:spcPts val="0"/>
              </a:spcAft>
              <a:buSzPts val="990"/>
              <a:buNone/>
            </a:pPr>
            <a:r>
              <a:t/>
            </a:r>
            <a:endParaRPr sz="2720"/>
          </a:p>
          <a:p>
            <a:pPr indent="0" lvl="0" marL="0" rtl="0" algn="l">
              <a:spcBef>
                <a:spcPts val="0"/>
              </a:spcBef>
              <a:spcAft>
                <a:spcPts val="0"/>
              </a:spcAft>
              <a:buSzPts val="990"/>
              <a:buNone/>
            </a:pPr>
            <a:r>
              <a:rPr lang="en" sz="2720"/>
              <a:t>How might you think about this problem differently as a student today and as a Revolutionary War veteran and taxpayer living in 1788?</a:t>
            </a:r>
            <a:endParaRPr sz="2720"/>
          </a:p>
        </p:txBody>
      </p:sp>
      <p:sp>
        <p:nvSpPr>
          <p:cNvPr id="112" name="Google Shape;112;p21"/>
          <p:cNvSpPr txBox="1"/>
          <p:nvPr>
            <p:ph idx="1" type="body"/>
          </p:nvPr>
        </p:nvSpPr>
        <p:spPr>
          <a:xfrm>
            <a:off x="5216625" y="445075"/>
            <a:ext cx="3615600" cy="18588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t>As a student I think about …</a:t>
            </a:r>
            <a:endParaRPr sz="1400"/>
          </a:p>
        </p:txBody>
      </p:sp>
      <p:sp>
        <p:nvSpPr>
          <p:cNvPr id="113" name="Google Shape;113;p21"/>
          <p:cNvSpPr txBox="1"/>
          <p:nvPr>
            <p:ph idx="1" type="body"/>
          </p:nvPr>
        </p:nvSpPr>
        <p:spPr>
          <a:xfrm>
            <a:off x="5216625" y="2571750"/>
            <a:ext cx="3615600" cy="18588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400"/>
              <a:t>As </a:t>
            </a:r>
            <a:r>
              <a:rPr lang="en" sz="1400"/>
              <a:t>a Revolutionary War veteran and taxpayer in 1788 I would be considering…</a:t>
            </a:r>
            <a:endParaRPr sz="1400"/>
          </a:p>
          <a:p>
            <a:pPr indent="0" lvl="0" marL="0" rtl="0" algn="l">
              <a:spcBef>
                <a:spcPts val="1200"/>
              </a:spcBef>
              <a:spcAft>
                <a:spcPts val="0"/>
              </a:spcAft>
              <a:buClr>
                <a:schemeClr val="dk1"/>
              </a:buClr>
              <a:buSzPts val="1100"/>
              <a:buFont typeface="Arial"/>
              <a:buNone/>
            </a:pPr>
            <a:r>
              <a:t/>
            </a:r>
            <a:endParaRPr sz="1400"/>
          </a:p>
          <a:p>
            <a:pPr indent="0" lvl="0" marL="0" rtl="0" algn="l">
              <a:spcBef>
                <a:spcPts val="1200"/>
              </a:spcBef>
              <a:spcAft>
                <a:spcPts val="1200"/>
              </a:spcAft>
              <a:buNone/>
            </a:pPr>
            <a:r>
              <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311700" y="115850"/>
            <a:ext cx="8520600" cy="2223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t>Bias: personal prejudice in favor of or against one thing, person, or group compared with another.</a:t>
            </a:r>
            <a:endParaRPr sz="2120"/>
          </a:p>
          <a:p>
            <a:pPr indent="0" lvl="0" marL="0" rtl="0" algn="l">
              <a:spcBef>
                <a:spcPts val="0"/>
              </a:spcBef>
              <a:spcAft>
                <a:spcPts val="0"/>
              </a:spcAft>
              <a:buSzPts val="990"/>
              <a:buNone/>
            </a:pPr>
            <a:r>
              <a:t/>
            </a:r>
            <a:endParaRPr sz="2120"/>
          </a:p>
          <a:p>
            <a:pPr indent="0" lvl="0" marL="0" rtl="0" algn="l">
              <a:spcBef>
                <a:spcPts val="0"/>
              </a:spcBef>
              <a:spcAft>
                <a:spcPts val="0"/>
              </a:spcAft>
              <a:buSzPts val="990"/>
              <a:buNone/>
            </a:pPr>
            <a:r>
              <a:rPr lang="en" sz="1720"/>
              <a:t>Expert problem solvers frequently examine their own thinking. One thing they want to keep checking is their bias.  Why is it important to know what biases a student might bring to an investigation?</a:t>
            </a:r>
            <a:endParaRPr sz="1720"/>
          </a:p>
        </p:txBody>
      </p:sp>
      <p:sp>
        <p:nvSpPr>
          <p:cNvPr id="119" name="Google Shape;119;p22"/>
          <p:cNvSpPr txBox="1"/>
          <p:nvPr>
            <p:ph idx="1" type="body"/>
          </p:nvPr>
        </p:nvSpPr>
        <p:spPr>
          <a:xfrm>
            <a:off x="311700" y="2626225"/>
            <a:ext cx="8520600" cy="19428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t/>
            </a:r>
            <a:endParaRPr sz="1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idx="1" type="body"/>
          </p:nvPr>
        </p:nvSpPr>
        <p:spPr>
          <a:xfrm>
            <a:off x="1058400" y="0"/>
            <a:ext cx="70272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900"/>
              <a:t>Part</a:t>
            </a:r>
            <a:r>
              <a:rPr lang="en" sz="16900"/>
              <a:t> 2</a:t>
            </a:r>
            <a:endParaRPr sz="16900"/>
          </a:p>
        </p:txBody>
      </p:sp>
      <p:pic>
        <p:nvPicPr>
          <p:cNvPr descr="https://teachingamericanhistory.org/resource/newyork/&#10;" id="125" name="Google Shape;125;p23"/>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311700" y="1642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Deepening Your Understanding of the Problem</a:t>
            </a:r>
            <a:endParaRPr/>
          </a:p>
        </p:txBody>
      </p:sp>
      <p:graphicFrame>
        <p:nvGraphicFramePr>
          <p:cNvPr id="131" name="Google Shape;131;p24"/>
          <p:cNvGraphicFramePr/>
          <p:nvPr/>
        </p:nvGraphicFramePr>
        <p:xfrm>
          <a:off x="394925" y="1968425"/>
          <a:ext cx="3000000" cy="3000000"/>
        </p:xfrm>
        <a:graphic>
          <a:graphicData uri="http://schemas.openxmlformats.org/drawingml/2006/table">
            <a:tbl>
              <a:tblPr>
                <a:noFill/>
                <a:tableStyleId>{8EBD2168-BE11-4AC2-B6D9-719464CB221C}</a:tableStyleId>
              </a:tblPr>
              <a:tblGrid>
                <a:gridCol w="4147350"/>
                <a:gridCol w="4147350"/>
              </a:tblGrid>
              <a:tr h="546325">
                <a:tc gridSpan="2">
                  <a:txBody>
                    <a:bodyPr/>
                    <a:lstStyle/>
                    <a:p>
                      <a:pPr indent="0" lvl="0" marL="0" rtl="0" algn="ctr">
                        <a:spcBef>
                          <a:spcPts val="0"/>
                        </a:spcBef>
                        <a:spcAft>
                          <a:spcPts val="0"/>
                        </a:spcAft>
                        <a:buClr>
                          <a:schemeClr val="dk1"/>
                        </a:buClr>
                        <a:buSzPts val="1100"/>
                        <a:buFont typeface="Arial"/>
                        <a:buNone/>
                      </a:pPr>
                      <a:r>
                        <a:rPr b="1" lang="en" sz="1800">
                          <a:solidFill>
                            <a:schemeClr val="dk1"/>
                          </a:solidFill>
                        </a:rPr>
                        <a:t>What is the biggest question facing Marcus and John?</a:t>
                      </a:r>
                      <a:endParaRPr b="1"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dash"/>
                      <a:round/>
                      <a:headEnd len="sm" w="sm" type="none"/>
                      <a:tailEnd len="sm" w="sm" type="none"/>
                    </a:lnB>
                  </a:tcPr>
                </a:tc>
                <a:tc hMerge="1"/>
              </a:tr>
              <a:tr h="952350">
                <a:tc grid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hMerge="1"/>
              </a:tr>
              <a:tr h="546325">
                <a:tc gridSpan="2">
                  <a:txBody>
                    <a:bodyPr/>
                    <a:lstStyle/>
                    <a:p>
                      <a:pPr indent="0" lvl="0" marL="0" rtl="0" algn="ctr">
                        <a:spcBef>
                          <a:spcPts val="0"/>
                        </a:spcBef>
                        <a:spcAft>
                          <a:spcPts val="0"/>
                        </a:spcAft>
                        <a:buNone/>
                      </a:pPr>
                      <a:r>
                        <a:rPr b="1" lang="en" sz="1800"/>
                        <a:t>What two smaller questions would help them decide?</a:t>
                      </a:r>
                      <a:endParaRPr b="1"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tcPr>
                </a:tc>
                <a:tc hMerge="1"/>
              </a:tr>
              <a:tr h="913475">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bl>
          </a:graphicData>
        </a:graphic>
      </p:graphicFrame>
      <p:sp>
        <p:nvSpPr>
          <p:cNvPr id="132" name="Google Shape;132;p24"/>
          <p:cNvSpPr txBox="1"/>
          <p:nvPr/>
        </p:nvSpPr>
        <p:spPr>
          <a:xfrm>
            <a:off x="394925" y="691050"/>
            <a:ext cx="8185800" cy="10158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Clearly state the question you need to answer in order to make the best decision. Sometimes the big question is too broad. Smaller questions can help us answer it.</a:t>
            </a:r>
            <a:endParaRPr sz="1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223900" y="45708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SzPct val="40909"/>
              <a:buNone/>
            </a:pPr>
            <a:r>
              <a:rPr lang="en" sz="2420"/>
              <a:t>This works for your New York State Regents Short Essay </a:t>
            </a:r>
            <a:r>
              <a:rPr lang="en" sz="2420"/>
              <a:t>Question </a:t>
            </a:r>
            <a:endParaRPr sz="2420"/>
          </a:p>
        </p:txBody>
      </p:sp>
      <p:sp>
        <p:nvSpPr>
          <p:cNvPr id="138" name="Google Shape;138;p25"/>
          <p:cNvSpPr txBox="1"/>
          <p:nvPr>
            <p:ph idx="1" type="body"/>
          </p:nvPr>
        </p:nvSpPr>
        <p:spPr>
          <a:xfrm>
            <a:off x="223900" y="964275"/>
            <a:ext cx="6914400" cy="34164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1200"/>
              </a:spcBef>
              <a:spcAft>
                <a:spcPts val="0"/>
              </a:spcAft>
              <a:buNone/>
            </a:pPr>
            <a:r>
              <a:rPr b="1" lang="en" sz="2800">
                <a:solidFill>
                  <a:schemeClr val="dk1"/>
                </a:solidFill>
              </a:rPr>
              <a:t>Reliability:</a:t>
            </a:r>
            <a:r>
              <a:rPr lang="en" sz="2800">
                <a:solidFill>
                  <a:schemeClr val="dk1"/>
                </a:solidFill>
              </a:rPr>
              <a:t> How useful is this document for understanding the speaker’s position? </a:t>
            </a:r>
            <a:endParaRPr sz="2800">
              <a:solidFill>
                <a:schemeClr val="dk1"/>
              </a:solidFill>
            </a:endParaRPr>
          </a:p>
          <a:p>
            <a:pPr indent="0" lvl="0" marL="0" rtl="0" algn="l">
              <a:spcBef>
                <a:spcPts val="1200"/>
              </a:spcBef>
              <a:spcAft>
                <a:spcPts val="0"/>
              </a:spcAft>
              <a:buNone/>
            </a:pPr>
            <a:r>
              <a:rPr lang="en" sz="2800">
                <a:solidFill>
                  <a:schemeClr val="dk1"/>
                </a:solidFill>
              </a:rPr>
              <a:t>Consider the speaker’s role, purpose, audience, and possible bias. </a:t>
            </a:r>
            <a:endParaRPr sz="2800">
              <a:solidFill>
                <a:schemeClr val="dk1"/>
              </a:solidFill>
            </a:endParaRPr>
          </a:p>
          <a:p>
            <a:pPr indent="0" lvl="0" marL="0" rtl="0" algn="l">
              <a:spcBef>
                <a:spcPts val="1200"/>
              </a:spcBef>
              <a:spcAft>
                <a:spcPts val="1200"/>
              </a:spcAft>
              <a:buNone/>
            </a:pPr>
            <a:r>
              <a:rPr lang="en" sz="2800">
                <a:solidFill>
                  <a:schemeClr val="dk1"/>
                </a:solidFill>
              </a:rPr>
              <a:t>Support your answer with evidence from the document.</a:t>
            </a:r>
            <a:endParaRPr b="1" sz="5100">
              <a:solidFill>
                <a:schemeClr val="dk1"/>
              </a:solidFill>
            </a:endParaRPr>
          </a:p>
        </p:txBody>
      </p:sp>
      <p:sp>
        <p:nvSpPr>
          <p:cNvPr id="139" name="Google Shape;139;p25"/>
          <p:cNvSpPr txBox="1"/>
          <p:nvPr/>
        </p:nvSpPr>
        <p:spPr>
          <a:xfrm>
            <a:off x="600700" y="294500"/>
            <a:ext cx="6160800" cy="5694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dk2"/>
                </a:solidFill>
              </a:rPr>
              <a:t>A Quick Note About Reliability…</a:t>
            </a:r>
            <a:endParaRPr sz="2500">
              <a:solidFill>
                <a:schemeClr val="dk2"/>
              </a:solidFill>
            </a:endParaRPr>
          </a:p>
        </p:txBody>
      </p:sp>
      <p:grpSp>
        <p:nvGrpSpPr>
          <p:cNvPr id="140" name="Google Shape;140;p25"/>
          <p:cNvGrpSpPr/>
          <p:nvPr/>
        </p:nvGrpSpPr>
        <p:grpSpPr>
          <a:xfrm>
            <a:off x="6913447" y="1919353"/>
            <a:ext cx="2230544" cy="2338953"/>
            <a:chOff x="-74105" y="1528637"/>
            <a:chExt cx="3703992" cy="3884014"/>
          </a:xfrm>
        </p:grpSpPr>
        <p:pic>
          <p:nvPicPr>
            <p:cNvPr id="141" name="Google Shape;141;p25"/>
            <p:cNvPicPr preferRelativeResize="0"/>
            <p:nvPr/>
          </p:nvPicPr>
          <p:blipFill>
            <a:blip r:embed="rId3">
              <a:alphaModFix/>
            </a:blip>
            <a:stretch>
              <a:fillRect/>
            </a:stretch>
          </p:blipFill>
          <p:spPr>
            <a:xfrm rot="654900">
              <a:off x="215055" y="1794236"/>
              <a:ext cx="3125674" cy="3352815"/>
            </a:xfrm>
            <a:prstGeom prst="rect">
              <a:avLst/>
            </a:prstGeom>
            <a:noFill/>
            <a:ln>
              <a:noFill/>
            </a:ln>
          </p:spPr>
        </p:pic>
        <p:pic>
          <p:nvPicPr>
            <p:cNvPr id="142" name="Google Shape;142;p25"/>
            <p:cNvPicPr preferRelativeResize="0"/>
            <p:nvPr/>
          </p:nvPicPr>
          <p:blipFill>
            <a:blip r:embed="rId4">
              <a:alphaModFix/>
            </a:blip>
            <a:stretch>
              <a:fillRect/>
            </a:stretch>
          </p:blipFill>
          <p:spPr>
            <a:xfrm>
              <a:off x="0" y="2152751"/>
              <a:ext cx="3437376" cy="2291574"/>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369050"/>
            <a:ext cx="8520600" cy="9897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John Lansing Jr - </a:t>
            </a:r>
            <a:r>
              <a:rPr lang="en" sz="1578"/>
              <a:t>a New York lawyer and public official who had served in the Continental Congress and attended the Constitutional Convention in Philadelphia. He later represented Albany County at the New York ratifying convention in Poughkeepsie.</a:t>
            </a:r>
            <a:endParaRPr sz="1578"/>
          </a:p>
          <a:p>
            <a:pPr indent="0" lvl="0" marL="0" rtl="0" algn="l">
              <a:spcBef>
                <a:spcPts val="0"/>
              </a:spcBef>
              <a:spcAft>
                <a:spcPts val="0"/>
              </a:spcAft>
              <a:buNone/>
            </a:pPr>
            <a:r>
              <a:t/>
            </a:r>
            <a:endParaRPr sz="1578"/>
          </a:p>
        </p:txBody>
      </p:sp>
      <p:graphicFrame>
        <p:nvGraphicFramePr>
          <p:cNvPr id="148" name="Google Shape;148;p26"/>
          <p:cNvGraphicFramePr/>
          <p:nvPr/>
        </p:nvGraphicFramePr>
        <p:xfrm>
          <a:off x="2416475" y="1423875"/>
          <a:ext cx="3000000" cy="3000000"/>
        </p:xfrm>
        <a:graphic>
          <a:graphicData uri="http://schemas.openxmlformats.org/drawingml/2006/table">
            <a:tbl>
              <a:tblPr>
                <a:noFill/>
                <a:tableStyleId>{8EBD2168-BE11-4AC2-B6D9-719464CB221C}</a:tableStyleId>
              </a:tblPr>
              <a:tblGrid>
                <a:gridCol w="3374750"/>
                <a:gridCol w="3352775"/>
              </a:tblGrid>
              <a:tr h="724175">
                <a:tc>
                  <a:txBody>
                    <a:bodyPr/>
                    <a:lstStyle/>
                    <a:p>
                      <a:pPr indent="0" lvl="0" marL="0" rtl="0" algn="l">
                        <a:spcBef>
                          <a:spcPts val="0"/>
                        </a:spcBef>
                        <a:spcAft>
                          <a:spcPts val="0"/>
                        </a:spcAft>
                        <a:buNone/>
                      </a:pPr>
                      <a:r>
                        <a:rPr b="1" lang="en"/>
                        <a:t>Audience</a:t>
                      </a:r>
                      <a:r>
                        <a:rPr lang="en"/>
                        <a:t>: who was supposed to hear/read this document?</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Purpose</a:t>
                      </a:r>
                      <a:r>
                        <a:rPr lang="en"/>
                        <a:t>: </a:t>
                      </a:r>
                      <a:r>
                        <a:rPr lang="en"/>
                        <a:t>What is the speaker trying to convince the audience to believe or do?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Position:</a:t>
                      </a:r>
                      <a:r>
                        <a:rPr lang="en"/>
                        <a:t> What action does the speaker want New York to take? What evidence supports your answer?</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73875">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Reliability:</a:t>
                      </a:r>
                      <a:r>
                        <a:rPr lang="en" sz="1300">
                          <a:solidFill>
                            <a:schemeClr val="dk1"/>
                          </a:solidFill>
                        </a:rPr>
                        <a:t> How useful is this document for understanding the speaker’s position? Consider the speaker’s role, purpose, audience, and possible bias.</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pic>
        <p:nvPicPr>
          <p:cNvPr id="149" name="Google Shape;149;p26"/>
          <p:cNvPicPr preferRelativeResize="0"/>
          <p:nvPr/>
        </p:nvPicPr>
        <p:blipFill>
          <a:blip r:embed="rId3">
            <a:alphaModFix/>
          </a:blip>
          <a:stretch>
            <a:fillRect/>
          </a:stretch>
        </p:blipFill>
        <p:spPr>
          <a:xfrm>
            <a:off x="0" y="1522625"/>
            <a:ext cx="2230800" cy="3073727"/>
          </a:xfrm>
          <a:prstGeom prst="rect">
            <a:avLst/>
          </a:prstGeom>
          <a:noFill/>
          <a:ln>
            <a:noFill/>
          </a:ln>
        </p:spPr>
      </p:pic>
      <p:sp>
        <p:nvSpPr>
          <p:cNvPr id="150" name="Google Shape;150;p26"/>
          <p:cNvSpPr txBox="1"/>
          <p:nvPr/>
        </p:nvSpPr>
        <p:spPr>
          <a:xfrm>
            <a:off x="311700" y="-46450"/>
            <a:ext cx="8520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u="sng">
                <a:solidFill>
                  <a:schemeClr val="hlink"/>
                </a:solidFill>
                <a:hlinkClick r:id="rId4"/>
              </a:rPr>
              <a:t>Document A: John Lansing Jr., speech at the New York Ratifying Convention, June 20, 1788.</a:t>
            </a:r>
            <a:endParaRPr sz="13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type="title"/>
          </p:nvPr>
        </p:nvSpPr>
        <p:spPr>
          <a:xfrm>
            <a:off x="311700" y="348150"/>
            <a:ext cx="8520600" cy="9993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Alexander Hamilton - </a:t>
            </a:r>
            <a:r>
              <a:rPr lang="en" sz="1478"/>
              <a:t>a Revolutionary War veteran, lawyer, and former aide to George Washington. He represented New York at the Constitutional Convention and became one of the most active speakers at the Poughkeepsie convention.</a:t>
            </a:r>
            <a:endParaRPr sz="1478"/>
          </a:p>
        </p:txBody>
      </p:sp>
      <p:graphicFrame>
        <p:nvGraphicFramePr>
          <p:cNvPr id="156" name="Google Shape;156;p27"/>
          <p:cNvGraphicFramePr/>
          <p:nvPr/>
        </p:nvGraphicFramePr>
        <p:xfrm>
          <a:off x="1906375" y="1423863"/>
          <a:ext cx="3000000" cy="3000000"/>
        </p:xfrm>
        <a:graphic>
          <a:graphicData uri="http://schemas.openxmlformats.org/drawingml/2006/table">
            <a:tbl>
              <a:tblPr>
                <a:noFill/>
                <a:tableStyleId>{8EBD2168-BE11-4AC2-B6D9-719464CB221C}</a:tableStyleId>
              </a:tblPr>
              <a:tblGrid>
                <a:gridCol w="3563675"/>
                <a:gridCol w="3478300"/>
              </a:tblGrid>
              <a:tr h="724175">
                <a:tc>
                  <a:txBody>
                    <a:bodyPr/>
                    <a:lstStyle/>
                    <a:p>
                      <a:pPr indent="0" lvl="0" marL="0" rtl="0" algn="l">
                        <a:spcBef>
                          <a:spcPts val="0"/>
                        </a:spcBef>
                        <a:spcAft>
                          <a:spcPts val="0"/>
                        </a:spcAft>
                        <a:buNone/>
                      </a:pPr>
                      <a:r>
                        <a:rPr b="1" lang="en"/>
                        <a:t>Audience</a:t>
                      </a:r>
                      <a:r>
                        <a:rPr lang="en"/>
                        <a:t>: who was supposed to hear/read this document?</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Purpose</a:t>
                      </a:r>
                      <a:r>
                        <a:rPr lang="en"/>
                        <a:t>: What is the speaker trying to convince the audience to believe or do?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Position:</a:t>
                      </a:r>
                      <a:r>
                        <a:rPr lang="en"/>
                        <a:t> What action does the speaker want New York to take? What evidence supports your answer?</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99800">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Reliability:</a:t>
                      </a:r>
                      <a:r>
                        <a:rPr lang="en" sz="1300">
                          <a:solidFill>
                            <a:schemeClr val="dk1"/>
                          </a:solidFill>
                        </a:rPr>
                        <a:t> How useful is this document for understanding the speaker’s position? Consider the speaker’s role, purpose, audience, and possible bias.</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pic>
        <p:nvPicPr>
          <p:cNvPr id="157" name="Google Shape;157;p27"/>
          <p:cNvPicPr preferRelativeResize="0"/>
          <p:nvPr/>
        </p:nvPicPr>
        <p:blipFill rotWithShape="1">
          <a:blip r:embed="rId3">
            <a:alphaModFix/>
          </a:blip>
          <a:srcRect b="0" l="26932" r="26936" t="0"/>
          <a:stretch/>
        </p:blipFill>
        <p:spPr>
          <a:xfrm>
            <a:off x="43550" y="1614800"/>
            <a:ext cx="1782324" cy="2574125"/>
          </a:xfrm>
          <a:prstGeom prst="rect">
            <a:avLst/>
          </a:prstGeom>
          <a:noFill/>
          <a:ln>
            <a:noFill/>
          </a:ln>
        </p:spPr>
      </p:pic>
      <p:sp>
        <p:nvSpPr>
          <p:cNvPr id="158" name="Google Shape;158;p27"/>
          <p:cNvSpPr txBox="1"/>
          <p:nvPr/>
        </p:nvSpPr>
        <p:spPr>
          <a:xfrm>
            <a:off x="311700" y="0"/>
            <a:ext cx="852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Document B: Alexander Hamilton, speech at the New York Ratifying Convention, June 21, 1788.</a:t>
            </a:r>
            <a:endParaRPr>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513250"/>
            <a:ext cx="8520600" cy="945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Melancton</a:t>
            </a:r>
            <a:r>
              <a:rPr lang="en"/>
              <a:t> Smith - </a:t>
            </a:r>
            <a:r>
              <a:rPr lang="en" sz="1578"/>
              <a:t>a merchant, lawyer, and former member of the Continental Congress. At the Poughkeepsie convention, he became known for his careful arguments about representation, political power, and the rights of ordinary citizens.</a:t>
            </a:r>
            <a:endParaRPr sz="1578"/>
          </a:p>
        </p:txBody>
      </p:sp>
      <p:pic>
        <p:nvPicPr>
          <p:cNvPr id="164" name="Google Shape;164;p28"/>
          <p:cNvPicPr preferRelativeResize="0"/>
          <p:nvPr/>
        </p:nvPicPr>
        <p:blipFill rotWithShape="1">
          <a:blip r:embed="rId3">
            <a:alphaModFix/>
          </a:blip>
          <a:srcRect b="26649" l="19351" r="15341" t="0"/>
          <a:stretch/>
        </p:blipFill>
        <p:spPr>
          <a:xfrm>
            <a:off x="67375" y="1910325"/>
            <a:ext cx="1840814" cy="2067625"/>
          </a:xfrm>
          <a:prstGeom prst="rect">
            <a:avLst/>
          </a:prstGeom>
          <a:noFill/>
          <a:ln>
            <a:noFill/>
          </a:ln>
        </p:spPr>
      </p:pic>
      <p:sp>
        <p:nvSpPr>
          <p:cNvPr id="165" name="Google Shape;165;p28"/>
          <p:cNvSpPr txBox="1"/>
          <p:nvPr/>
        </p:nvSpPr>
        <p:spPr>
          <a:xfrm>
            <a:off x="235800" y="113050"/>
            <a:ext cx="859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Document C: Melancton Smith, speech at the New York Ratifying Convention, June 20, 1788.</a:t>
            </a:r>
            <a:endParaRPr>
              <a:solidFill>
                <a:schemeClr val="dk2"/>
              </a:solidFill>
            </a:endParaRPr>
          </a:p>
        </p:txBody>
      </p:sp>
      <p:graphicFrame>
        <p:nvGraphicFramePr>
          <p:cNvPr id="166" name="Google Shape;166;p28"/>
          <p:cNvGraphicFramePr/>
          <p:nvPr/>
        </p:nvGraphicFramePr>
        <p:xfrm>
          <a:off x="2000950" y="1605613"/>
          <a:ext cx="3000000" cy="3000000"/>
        </p:xfrm>
        <a:graphic>
          <a:graphicData uri="http://schemas.openxmlformats.org/drawingml/2006/table">
            <a:tbl>
              <a:tblPr>
                <a:noFill/>
                <a:tableStyleId>{8EBD2168-BE11-4AC2-B6D9-719464CB221C}</a:tableStyleId>
              </a:tblPr>
              <a:tblGrid>
                <a:gridCol w="3563675"/>
                <a:gridCol w="3478300"/>
              </a:tblGrid>
              <a:tr h="724175">
                <a:tc>
                  <a:txBody>
                    <a:bodyPr/>
                    <a:lstStyle/>
                    <a:p>
                      <a:pPr indent="0" lvl="0" marL="0" rtl="0" algn="l">
                        <a:spcBef>
                          <a:spcPts val="0"/>
                        </a:spcBef>
                        <a:spcAft>
                          <a:spcPts val="0"/>
                        </a:spcAft>
                        <a:buNone/>
                      </a:pPr>
                      <a:r>
                        <a:rPr b="1" lang="en"/>
                        <a:t>Audience</a:t>
                      </a:r>
                      <a:r>
                        <a:rPr lang="en"/>
                        <a:t>: who was supposed to hear/read this document?</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Purpose</a:t>
                      </a:r>
                      <a:r>
                        <a:rPr lang="en"/>
                        <a:t>: What is the speaker trying to convince the audience to believe or do?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Position:</a:t>
                      </a:r>
                      <a:r>
                        <a:rPr lang="en"/>
                        <a:t> What action does the speaker want New York to take? What evidence supports your answer?</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99800">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Reliability:</a:t>
                      </a:r>
                      <a:r>
                        <a:rPr lang="en" sz="1300">
                          <a:solidFill>
                            <a:schemeClr val="dk1"/>
                          </a:solidFill>
                        </a:rPr>
                        <a:t> How useful is this document for understanding the speaker’s position? Consider the speaker’s role, purpose, audience, and possible bias.</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9"/>
          <p:cNvSpPr txBox="1"/>
          <p:nvPr>
            <p:ph type="title"/>
          </p:nvPr>
        </p:nvSpPr>
        <p:spPr>
          <a:xfrm>
            <a:off x="311700" y="436450"/>
            <a:ext cx="8520600" cy="1029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John Jay - </a:t>
            </a:r>
            <a:r>
              <a:rPr lang="en" sz="1550"/>
              <a:t>a lawyer, diplomat, and former president of the Continental Congress. His experience managing the nation’s foreign affairs shaped his ideas about the powers and resources the United States government would need.</a:t>
            </a:r>
            <a:endParaRPr sz="1550"/>
          </a:p>
        </p:txBody>
      </p:sp>
      <p:pic>
        <p:nvPicPr>
          <p:cNvPr id="172" name="Google Shape;172;p29"/>
          <p:cNvPicPr preferRelativeResize="0"/>
          <p:nvPr/>
        </p:nvPicPr>
        <p:blipFill rotWithShape="1">
          <a:blip r:embed="rId3">
            <a:alphaModFix/>
          </a:blip>
          <a:srcRect b="4572" l="10317" r="10317" t="17667"/>
          <a:stretch/>
        </p:blipFill>
        <p:spPr>
          <a:xfrm>
            <a:off x="0" y="1660850"/>
            <a:ext cx="1906375" cy="2334642"/>
          </a:xfrm>
          <a:prstGeom prst="rect">
            <a:avLst/>
          </a:prstGeom>
          <a:noFill/>
          <a:ln>
            <a:noFill/>
          </a:ln>
        </p:spPr>
      </p:pic>
      <p:sp>
        <p:nvSpPr>
          <p:cNvPr id="173" name="Google Shape;173;p29"/>
          <p:cNvSpPr txBox="1"/>
          <p:nvPr/>
        </p:nvSpPr>
        <p:spPr>
          <a:xfrm>
            <a:off x="311700" y="0"/>
            <a:ext cx="852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Document D: John Jay, speech at the New York Ratifying Convention, July 1, 1788.</a:t>
            </a:r>
            <a:endParaRPr>
              <a:solidFill>
                <a:schemeClr val="dk2"/>
              </a:solidFill>
            </a:endParaRPr>
          </a:p>
        </p:txBody>
      </p:sp>
      <p:graphicFrame>
        <p:nvGraphicFramePr>
          <p:cNvPr id="174" name="Google Shape;174;p29"/>
          <p:cNvGraphicFramePr/>
          <p:nvPr/>
        </p:nvGraphicFramePr>
        <p:xfrm>
          <a:off x="1906375" y="1592313"/>
          <a:ext cx="3000000" cy="3000000"/>
        </p:xfrm>
        <a:graphic>
          <a:graphicData uri="http://schemas.openxmlformats.org/drawingml/2006/table">
            <a:tbl>
              <a:tblPr>
                <a:noFill/>
                <a:tableStyleId>{8EBD2168-BE11-4AC2-B6D9-719464CB221C}</a:tableStyleId>
              </a:tblPr>
              <a:tblGrid>
                <a:gridCol w="3507500"/>
                <a:gridCol w="3534475"/>
              </a:tblGrid>
              <a:tr h="724175">
                <a:tc>
                  <a:txBody>
                    <a:bodyPr/>
                    <a:lstStyle/>
                    <a:p>
                      <a:pPr indent="0" lvl="0" marL="0" rtl="0" algn="l">
                        <a:spcBef>
                          <a:spcPts val="0"/>
                        </a:spcBef>
                        <a:spcAft>
                          <a:spcPts val="0"/>
                        </a:spcAft>
                        <a:buNone/>
                      </a:pPr>
                      <a:r>
                        <a:rPr b="1" lang="en"/>
                        <a:t>Audience</a:t>
                      </a:r>
                      <a:r>
                        <a:rPr lang="en"/>
                        <a:t>: who was supposed to hear/read this document?</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Purpose</a:t>
                      </a:r>
                      <a:r>
                        <a:rPr lang="en"/>
                        <a:t>: What is the speaker trying to convince the audience to believe or do?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Position:</a:t>
                      </a:r>
                      <a:r>
                        <a:rPr lang="en"/>
                        <a:t> What action does the speaker want New York to take? What evidence supports your answer?</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99800">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Reliability:</a:t>
                      </a:r>
                      <a:r>
                        <a:rPr lang="en" sz="1300">
                          <a:solidFill>
                            <a:schemeClr val="dk1"/>
                          </a:solidFill>
                        </a:rPr>
                        <a:t> How useful is this document for understanding the speaker’s position? Consider the speaker’s role, purpose, audience, and possible bias.</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311700" y="164275"/>
            <a:ext cx="53097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Summarizing what you’ve learned</a:t>
            </a:r>
            <a:endParaRPr/>
          </a:p>
        </p:txBody>
      </p:sp>
      <p:graphicFrame>
        <p:nvGraphicFramePr>
          <p:cNvPr id="180" name="Google Shape;180;p30"/>
          <p:cNvGraphicFramePr/>
          <p:nvPr/>
        </p:nvGraphicFramePr>
        <p:xfrm>
          <a:off x="109575" y="1811200"/>
          <a:ext cx="3000000" cy="3000000"/>
        </p:xfrm>
        <a:graphic>
          <a:graphicData uri="http://schemas.openxmlformats.org/drawingml/2006/table">
            <a:tbl>
              <a:tblPr>
                <a:noFill/>
                <a:tableStyleId>{8EBD2168-BE11-4AC2-B6D9-719464CB221C}</a:tableStyleId>
              </a:tblPr>
              <a:tblGrid>
                <a:gridCol w="4860975"/>
                <a:gridCol w="448725"/>
              </a:tblGrid>
              <a:tr h="721825">
                <a:tc gridSpan="2">
                  <a:txBody>
                    <a:bodyPr/>
                    <a:lstStyle/>
                    <a:p>
                      <a:pPr indent="0" lvl="0" marL="0" rtl="0" algn="l">
                        <a:spcBef>
                          <a:spcPts val="0"/>
                        </a:spcBef>
                        <a:spcAft>
                          <a:spcPts val="0"/>
                        </a:spcAft>
                        <a:buClr>
                          <a:schemeClr val="dk1"/>
                        </a:buClr>
                        <a:buSzPts val="1100"/>
                        <a:buFont typeface="Arial"/>
                        <a:buNone/>
                      </a:pPr>
                      <a:r>
                        <a:rPr b="1" lang="en"/>
                        <a:t>My Question:</a:t>
                      </a:r>
                      <a:endParaRPr b="1"/>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hMerge="1"/>
              </a:tr>
              <a:tr h="2326625">
                <a:tc gridSpan="2">
                  <a:txBody>
                    <a:bodyPr/>
                    <a:lstStyle/>
                    <a:p>
                      <a:pPr indent="0" lvl="0" marL="0" rtl="0" algn="l">
                        <a:spcBef>
                          <a:spcPts val="0"/>
                        </a:spcBef>
                        <a:spcAft>
                          <a:spcPts val="0"/>
                        </a:spcAft>
                        <a:buNone/>
                      </a:pPr>
                      <a:r>
                        <a:rPr lang="en"/>
                        <a:t>My Summary: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hMerge="1"/>
              </a:tr>
            </a:tbl>
          </a:graphicData>
        </a:graphic>
      </p:graphicFrame>
      <p:sp>
        <p:nvSpPr>
          <p:cNvPr id="181" name="Google Shape;181;p30"/>
          <p:cNvSpPr txBox="1"/>
          <p:nvPr/>
        </p:nvSpPr>
        <p:spPr>
          <a:xfrm>
            <a:off x="109525" y="736975"/>
            <a:ext cx="5309700" cy="923400"/>
          </a:xfrm>
          <a:prstGeom prst="rect">
            <a:avLst/>
          </a:prstGeom>
          <a:no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Review the notes from your four sources. Answer one of your questions from </a:t>
            </a:r>
            <a:r>
              <a:rPr lang="en" sz="1600" u="sng">
                <a:solidFill>
                  <a:schemeClr val="hlink"/>
                </a:solidFill>
                <a:hlinkClick action="ppaction://hlinksldjump" r:id="rId3"/>
              </a:rPr>
              <a:t>Slide 12</a:t>
            </a:r>
            <a:r>
              <a:rPr lang="en" sz="1600">
                <a:solidFill>
                  <a:schemeClr val="dk1"/>
                </a:solidFill>
              </a:rPr>
              <a:t>.</a:t>
            </a:r>
            <a:endParaRPr sz="1600">
              <a:solidFill>
                <a:schemeClr val="dk1"/>
              </a:solidFill>
            </a:endParaRPr>
          </a:p>
          <a:p>
            <a:pPr indent="0" lvl="0" marL="0" rtl="0" algn="l">
              <a:spcBef>
                <a:spcPts val="0"/>
              </a:spcBef>
              <a:spcAft>
                <a:spcPts val="0"/>
              </a:spcAft>
              <a:buNone/>
            </a:pPr>
            <a:r>
              <a:rPr lang="en" sz="1600">
                <a:solidFill>
                  <a:schemeClr val="dk1"/>
                </a:solidFill>
              </a:rPr>
              <a:t>Remember to </a:t>
            </a:r>
            <a:r>
              <a:rPr lang="en" sz="1600" u="sng">
                <a:solidFill>
                  <a:schemeClr val="hlink"/>
                </a:solidFill>
                <a:hlinkClick action="ppaction://hlinksldjump" r:id="rId4"/>
              </a:rPr>
              <a:t>cite</a:t>
            </a:r>
            <a:r>
              <a:rPr lang="en" sz="1600">
                <a:solidFill>
                  <a:schemeClr val="dk1"/>
                </a:solidFill>
              </a:rPr>
              <a:t> evidence from at least one document.</a:t>
            </a:r>
            <a:endParaRPr sz="1600">
              <a:solidFill>
                <a:schemeClr val="dk1"/>
              </a:solidFill>
            </a:endParaRPr>
          </a:p>
        </p:txBody>
      </p:sp>
      <p:pic>
        <p:nvPicPr>
          <p:cNvPr id="182" name="Google Shape;182;p30"/>
          <p:cNvPicPr preferRelativeResize="0"/>
          <p:nvPr/>
        </p:nvPicPr>
        <p:blipFill>
          <a:blip r:embed="rId5">
            <a:alphaModFix/>
          </a:blip>
          <a:stretch>
            <a:fillRect/>
          </a:stretch>
        </p:blipFill>
        <p:spPr>
          <a:xfrm>
            <a:off x="5571700" y="736975"/>
            <a:ext cx="3406038" cy="41226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idx="1" type="body"/>
          </p:nvPr>
        </p:nvSpPr>
        <p:spPr>
          <a:xfrm>
            <a:off x="1058400" y="0"/>
            <a:ext cx="70272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900"/>
              <a:t>Part 3</a:t>
            </a:r>
            <a:endParaRPr sz="16900"/>
          </a:p>
        </p:txBody>
      </p:sp>
      <p:pic>
        <p:nvPicPr>
          <p:cNvPr descr="https://teachingamericanhistory.org/resource/newyork/&#10;" id="188" name="Google Shape;188;p31"/>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2"/>
          <p:cNvSpPr txBox="1"/>
          <p:nvPr>
            <p:ph type="title"/>
          </p:nvPr>
        </p:nvSpPr>
        <p:spPr>
          <a:xfrm>
            <a:off x="311700" y="292000"/>
            <a:ext cx="8520600" cy="1455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Choices, Choices, Choices - My suggestion to John Jay</a:t>
            </a:r>
            <a:endParaRPr/>
          </a:p>
          <a:p>
            <a:pPr indent="-344170" lvl="0" marL="457200" rtl="0" algn="l">
              <a:spcBef>
                <a:spcPts val="0"/>
              </a:spcBef>
              <a:spcAft>
                <a:spcPts val="0"/>
              </a:spcAft>
              <a:buSzPct val="100000"/>
              <a:buChar char="●"/>
            </a:pPr>
            <a:r>
              <a:rPr lang="en" sz="2022"/>
              <a:t>Select and highlight one option.</a:t>
            </a:r>
            <a:r>
              <a:rPr lang="en" sz="2022"/>
              <a:t> </a:t>
            </a:r>
            <a:endParaRPr sz="2022"/>
          </a:p>
          <a:p>
            <a:pPr indent="-344170" lvl="0" marL="457200" rtl="0" algn="l">
              <a:spcBef>
                <a:spcPts val="0"/>
              </a:spcBef>
              <a:spcAft>
                <a:spcPts val="0"/>
              </a:spcAft>
              <a:buSzPct val="100000"/>
              <a:buChar char="●"/>
            </a:pPr>
            <a:r>
              <a:rPr lang="en" sz="2022"/>
              <a:t>Identify at least one positive and one negative outcome, and support your recommendation with evidence from at least two documents.</a:t>
            </a:r>
            <a:endParaRPr sz="2022"/>
          </a:p>
          <a:p>
            <a:pPr indent="0" lvl="0" marL="0" rtl="0" algn="l">
              <a:spcBef>
                <a:spcPts val="0"/>
              </a:spcBef>
              <a:spcAft>
                <a:spcPts val="0"/>
              </a:spcAft>
              <a:buNone/>
            </a:pPr>
            <a:r>
              <a:t/>
            </a:r>
            <a:endParaRPr/>
          </a:p>
        </p:txBody>
      </p:sp>
      <p:graphicFrame>
        <p:nvGraphicFramePr>
          <p:cNvPr id="194" name="Google Shape;194;p32"/>
          <p:cNvGraphicFramePr/>
          <p:nvPr/>
        </p:nvGraphicFramePr>
        <p:xfrm>
          <a:off x="952500" y="1995100"/>
          <a:ext cx="3000000" cy="3000000"/>
        </p:xfrm>
        <a:graphic>
          <a:graphicData uri="http://schemas.openxmlformats.org/drawingml/2006/table">
            <a:tbl>
              <a:tblPr>
                <a:noFill/>
                <a:tableStyleId>{8EBD2168-BE11-4AC2-B6D9-719464CB221C}</a:tableStyleId>
              </a:tblPr>
              <a:tblGrid>
                <a:gridCol w="3619500"/>
                <a:gridCol w="3619500"/>
              </a:tblGrid>
              <a:tr h="871975">
                <a:tc gridSpan="2">
                  <a:txBody>
                    <a:bodyPr/>
                    <a:lstStyle/>
                    <a:p>
                      <a:pPr indent="-355600" lvl="0" marL="457200" rtl="0" algn="l">
                        <a:spcBef>
                          <a:spcPts val="0"/>
                        </a:spcBef>
                        <a:spcAft>
                          <a:spcPts val="0"/>
                        </a:spcAft>
                        <a:buSzPts val="2000"/>
                        <a:buChar char="❏"/>
                      </a:pPr>
                      <a:r>
                        <a:rPr lang="en" sz="2000"/>
                        <a:t>Ratify the Constitution as written</a:t>
                      </a:r>
                      <a:endParaRPr sz="2000"/>
                    </a:p>
                    <a:p>
                      <a:pPr indent="-355600" lvl="0" marL="457200" rtl="0" algn="l">
                        <a:spcBef>
                          <a:spcPts val="0"/>
                        </a:spcBef>
                        <a:spcAft>
                          <a:spcPts val="0"/>
                        </a:spcAft>
                        <a:buSzPts val="2000"/>
                        <a:buChar char="❏"/>
                      </a:pPr>
                      <a:r>
                        <a:rPr lang="en" sz="2000"/>
                        <a:t>Reject the Constitution</a:t>
                      </a:r>
                      <a:endParaRPr sz="2000"/>
                    </a:p>
                    <a:p>
                      <a:pPr indent="-355600" lvl="0" marL="457200" rtl="0" algn="l">
                        <a:spcBef>
                          <a:spcPts val="0"/>
                        </a:spcBef>
                        <a:spcAft>
                          <a:spcPts val="0"/>
                        </a:spcAft>
                        <a:buSzPts val="2000"/>
                        <a:buChar char="❏"/>
                      </a:pPr>
                      <a:r>
                        <a:rPr lang="en" sz="2000"/>
                        <a:t>Ratify while recommending amendments or protections</a:t>
                      </a:r>
                      <a:endParaRPr sz="4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hMerge="1"/>
              </a:tr>
              <a:tr h="386000">
                <a:tc>
                  <a:txBody>
                    <a:bodyPr/>
                    <a:lstStyle/>
                    <a:p>
                      <a:pPr indent="0" lvl="0" marL="0" rtl="0" algn="ctr">
                        <a:spcBef>
                          <a:spcPts val="0"/>
                        </a:spcBef>
                        <a:spcAft>
                          <a:spcPts val="0"/>
                        </a:spcAft>
                        <a:buNone/>
                      </a:pPr>
                      <a:r>
                        <a:rPr b="1" lang="en" sz="1900"/>
                        <a:t>Potential Positive Outcomes</a:t>
                      </a:r>
                      <a:endParaRPr b="1" sz="1900"/>
                    </a:p>
                  </a:txBody>
                  <a:tcPr marT="91425" marB="91425" marR="91425" marL="91425"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dash"/>
                      <a:round/>
                      <a:headEnd len="sm" w="sm" type="none"/>
                      <a:tailEnd len="sm" w="sm" type="none"/>
                    </a:lnB>
                  </a:tcPr>
                </a:tc>
                <a:tc>
                  <a:txBody>
                    <a:bodyPr/>
                    <a:lstStyle/>
                    <a:p>
                      <a:pPr indent="0" lvl="0" marL="0" rtl="0" algn="ctr">
                        <a:spcBef>
                          <a:spcPts val="0"/>
                        </a:spcBef>
                        <a:spcAft>
                          <a:spcPts val="0"/>
                        </a:spcAft>
                        <a:buNone/>
                      </a:pPr>
                      <a:r>
                        <a:rPr b="1" lang="en" sz="1900"/>
                        <a:t>Potential Negative Outcomes</a:t>
                      </a:r>
                      <a:endParaRPr b="1" sz="1900"/>
                    </a:p>
                  </a:txBody>
                  <a:tcPr marT="91425" marB="91425" marR="91425" marL="91425"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dash"/>
                      <a:round/>
                      <a:headEnd len="sm" w="sm" type="none"/>
                      <a:tailEnd len="sm" w="sm" type="none"/>
                    </a:lnB>
                  </a:tcPr>
                </a:tc>
              </a:tr>
              <a:tr h="641850">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641850">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33"/>
          <p:cNvPicPr preferRelativeResize="0"/>
          <p:nvPr/>
        </p:nvPicPr>
        <p:blipFill>
          <a:blip r:embed="rId3">
            <a:alphaModFix/>
          </a:blip>
          <a:stretch>
            <a:fillRect/>
          </a:stretch>
        </p:blipFill>
        <p:spPr>
          <a:xfrm>
            <a:off x="73881" y="0"/>
            <a:ext cx="5911089" cy="5143501"/>
          </a:xfrm>
          <a:prstGeom prst="rect">
            <a:avLst/>
          </a:prstGeom>
          <a:noFill/>
          <a:ln>
            <a:noFill/>
          </a:ln>
        </p:spPr>
      </p:pic>
      <p:sp>
        <p:nvSpPr>
          <p:cNvPr id="200" name="Google Shape;200;p33"/>
          <p:cNvSpPr txBox="1"/>
          <p:nvPr/>
        </p:nvSpPr>
        <p:spPr>
          <a:xfrm>
            <a:off x="5168450" y="470250"/>
            <a:ext cx="3762300" cy="4203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2300"/>
              <a:t>On July 26, 1788, New York ratified the Constitution by a vote of 30–27. The delegates also approved a declaration of rights, recommended amendments, and called for another convention to consider changes to the Constitution.</a:t>
            </a:r>
            <a:endParaRPr sz="23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4"/>
          <p:cNvSpPr txBox="1"/>
          <p:nvPr>
            <p:ph type="title"/>
          </p:nvPr>
        </p:nvSpPr>
        <p:spPr>
          <a:xfrm>
            <a:off x="128000" y="100350"/>
            <a:ext cx="8892000" cy="16059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700"/>
              <a:t>New York has ratified the Constitution. Write John Jay a two-paragraph letter evaluating the decision. Explain which concerns were addressed, which concerns remain, and whether you (Marcus) still agree with your original recommendation of  “No” or have changed your stance?  Use evidence from at least two documents. S</a:t>
            </a:r>
            <a:r>
              <a:rPr lang="en" sz="1800"/>
              <a:t>entence starters are provided on </a:t>
            </a:r>
            <a:r>
              <a:rPr lang="en" sz="1800" u="sng">
                <a:solidFill>
                  <a:schemeClr val="hlink"/>
                </a:solidFill>
                <a:hlinkClick action="ppaction://hlinkshowjump?jump=nextslide"/>
              </a:rPr>
              <a:t>next slide</a:t>
            </a:r>
            <a:r>
              <a:rPr lang="en" sz="1800"/>
              <a:t>.</a:t>
            </a:r>
            <a:endParaRPr sz="1800"/>
          </a:p>
        </p:txBody>
      </p:sp>
      <p:sp>
        <p:nvSpPr>
          <p:cNvPr id="206" name="Google Shape;206;p34"/>
          <p:cNvSpPr txBox="1"/>
          <p:nvPr>
            <p:ph idx="1" type="body"/>
          </p:nvPr>
        </p:nvSpPr>
        <p:spPr>
          <a:xfrm>
            <a:off x="2898050" y="1787600"/>
            <a:ext cx="6122100" cy="31803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lang="en" sz="1400"/>
              <a:t>Dear John,</a:t>
            </a:r>
            <a:endParaRPr sz="1400"/>
          </a:p>
        </p:txBody>
      </p:sp>
      <p:grpSp>
        <p:nvGrpSpPr>
          <p:cNvPr id="207" name="Google Shape;207;p34"/>
          <p:cNvGrpSpPr/>
          <p:nvPr/>
        </p:nvGrpSpPr>
        <p:grpSpPr>
          <a:xfrm>
            <a:off x="54478" y="1787588"/>
            <a:ext cx="2843565" cy="3344479"/>
            <a:chOff x="77211" y="1706127"/>
            <a:chExt cx="2980676" cy="3505743"/>
          </a:xfrm>
        </p:grpSpPr>
        <p:pic>
          <p:nvPicPr>
            <p:cNvPr id="208" name="Google Shape;208;p34"/>
            <p:cNvPicPr preferRelativeResize="0"/>
            <p:nvPr/>
          </p:nvPicPr>
          <p:blipFill rotWithShape="1">
            <a:blip r:embed="rId3">
              <a:alphaModFix/>
            </a:blip>
            <a:srcRect b="4572" l="10317" r="10317" t="17667"/>
            <a:stretch/>
          </p:blipFill>
          <p:spPr>
            <a:xfrm>
              <a:off x="127988" y="1706127"/>
              <a:ext cx="2730926" cy="3344422"/>
            </a:xfrm>
            <a:prstGeom prst="rect">
              <a:avLst/>
            </a:prstGeom>
            <a:noFill/>
            <a:ln>
              <a:noFill/>
            </a:ln>
          </p:spPr>
        </p:pic>
        <p:pic>
          <p:nvPicPr>
            <p:cNvPr descr="Making a claim: New York should ___ because ___.&#10;Using evidence: In Document __, ___ argues, “___.” This shows ___.&#10;Explaining reasoning: This evidence matters because ___.&#10;Comparing sources: Documents __ and __ agree that ___, but they disagree about ___.&#10;Addressing another view: Some delegates may argue ___. However, ___.&#10;Proposing an amendment: Before accepting the Constitution, New York should demand ___.&#10;&#10;" id="209" name="Google Shape;209;p34"/>
            <p:cNvPicPr preferRelativeResize="0"/>
            <p:nvPr/>
          </p:nvPicPr>
          <p:blipFill>
            <a:blip r:embed="rId4">
              <a:alphaModFix/>
            </a:blip>
            <a:stretch>
              <a:fillRect/>
            </a:stretch>
          </p:blipFill>
          <p:spPr>
            <a:xfrm rot="-5591391">
              <a:off x="244746" y="2393232"/>
              <a:ext cx="2645605" cy="2837859"/>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5"/>
          <p:cNvSpPr txBox="1"/>
          <p:nvPr>
            <p:ph type="title"/>
          </p:nvPr>
        </p:nvSpPr>
        <p:spPr>
          <a:xfrm>
            <a:off x="311700" y="213275"/>
            <a:ext cx="8520600" cy="80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4020"/>
              <a:t>Civic Literacy Statement Starters</a:t>
            </a:r>
            <a:endParaRPr sz="4020"/>
          </a:p>
        </p:txBody>
      </p:sp>
      <p:sp>
        <p:nvSpPr>
          <p:cNvPr id="215" name="Google Shape;215;p35"/>
          <p:cNvSpPr txBox="1"/>
          <p:nvPr>
            <p:ph idx="1" type="body"/>
          </p:nvPr>
        </p:nvSpPr>
        <p:spPr>
          <a:xfrm>
            <a:off x="311700" y="1152475"/>
            <a:ext cx="8520600" cy="36774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342900" rtl="0" algn="l">
              <a:lnSpc>
                <a:spcPct val="115000"/>
              </a:lnSpc>
              <a:spcBef>
                <a:spcPts val="0"/>
              </a:spcBef>
              <a:spcAft>
                <a:spcPts val="0"/>
              </a:spcAft>
              <a:buClr>
                <a:schemeClr val="dk1"/>
              </a:buClr>
              <a:buSzPts val="1100"/>
              <a:buFont typeface="Arial"/>
              <a:buNone/>
            </a:pPr>
            <a:r>
              <a:rPr b="1" lang="en" sz="1900">
                <a:solidFill>
                  <a:srgbClr val="17365D"/>
                </a:solidFill>
                <a:latin typeface="Aptos"/>
                <a:ea typeface="Aptos"/>
                <a:cs typeface="Aptos"/>
                <a:sym typeface="Aptos"/>
              </a:rPr>
              <a:t>Making a claim: </a:t>
            </a:r>
            <a:r>
              <a:rPr lang="en" sz="1900">
                <a:solidFill>
                  <a:schemeClr val="dk1"/>
                </a:solidFill>
                <a:latin typeface="Aptos"/>
                <a:ea typeface="Aptos"/>
                <a:cs typeface="Aptos"/>
                <a:sym typeface="Aptos"/>
              </a:rPr>
              <a:t>New York should ___ because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Using evidence: </a:t>
            </a:r>
            <a:r>
              <a:rPr lang="en" sz="1900">
                <a:solidFill>
                  <a:schemeClr val="dk1"/>
                </a:solidFill>
                <a:latin typeface="Aptos"/>
                <a:ea typeface="Aptos"/>
                <a:cs typeface="Aptos"/>
                <a:sym typeface="Aptos"/>
              </a:rPr>
              <a:t>In Document __, ___ argues, “___.” This shows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Explaining reasoning: </a:t>
            </a:r>
            <a:r>
              <a:rPr lang="en" sz="1900">
                <a:solidFill>
                  <a:schemeClr val="dk1"/>
                </a:solidFill>
                <a:latin typeface="Aptos"/>
                <a:ea typeface="Aptos"/>
                <a:cs typeface="Aptos"/>
                <a:sym typeface="Aptos"/>
              </a:rPr>
              <a:t>This evidence matters because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Comparing sources: </a:t>
            </a:r>
            <a:r>
              <a:rPr lang="en" sz="1900">
                <a:solidFill>
                  <a:schemeClr val="dk1"/>
                </a:solidFill>
                <a:latin typeface="Aptos"/>
                <a:ea typeface="Aptos"/>
                <a:cs typeface="Aptos"/>
                <a:sym typeface="Aptos"/>
              </a:rPr>
              <a:t>Documents __ and __ agree that ___, but they disagree about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Addressing another view: </a:t>
            </a:r>
            <a:r>
              <a:rPr lang="en" sz="1900">
                <a:solidFill>
                  <a:schemeClr val="dk1"/>
                </a:solidFill>
                <a:latin typeface="Aptos"/>
                <a:ea typeface="Aptos"/>
                <a:cs typeface="Aptos"/>
                <a:sym typeface="Aptos"/>
              </a:rPr>
              <a:t>Some delegates may argue ___. However,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600"/>
              </a:spcAft>
              <a:buClr>
                <a:schemeClr val="dk1"/>
              </a:buClr>
              <a:buSzPts val="1100"/>
              <a:buFont typeface="Arial"/>
              <a:buNone/>
            </a:pPr>
            <a:r>
              <a:rPr b="1" lang="en" sz="1900">
                <a:solidFill>
                  <a:schemeClr val="dk1"/>
                </a:solidFill>
                <a:latin typeface="Aptos"/>
                <a:ea typeface="Aptos"/>
                <a:cs typeface="Aptos"/>
                <a:sym typeface="Aptos"/>
              </a:rPr>
              <a:t>Recommending an amendment:</a:t>
            </a:r>
            <a:r>
              <a:rPr lang="en" sz="1900">
                <a:solidFill>
                  <a:schemeClr val="dk1"/>
                </a:solidFill>
                <a:latin typeface="Aptos"/>
                <a:ea typeface="Aptos"/>
                <a:cs typeface="Aptos"/>
                <a:sym typeface="Aptos"/>
              </a:rPr>
              <a:t> New York should recommend an amendment that ___.</a:t>
            </a:r>
            <a:endParaRPr sz="2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6"/>
          <p:cNvPicPr preferRelativeResize="0"/>
          <p:nvPr/>
        </p:nvPicPr>
        <p:blipFill>
          <a:blip r:embed="rId3">
            <a:alphaModFix/>
          </a:blip>
          <a:stretch>
            <a:fillRect/>
          </a:stretch>
        </p:blipFill>
        <p:spPr>
          <a:xfrm>
            <a:off x="2483925" y="887000"/>
            <a:ext cx="6660076" cy="3808080"/>
          </a:xfrm>
          <a:prstGeom prst="rect">
            <a:avLst/>
          </a:prstGeom>
          <a:noFill/>
          <a:ln cap="flat" cmpd="sng" w="9525">
            <a:solidFill>
              <a:srgbClr val="660000"/>
            </a:solidFill>
            <a:prstDash val="solid"/>
            <a:round/>
            <a:headEnd len="sm" w="sm" type="none"/>
            <a:tailEnd len="sm" w="sm" type="none"/>
          </a:ln>
        </p:spPr>
      </p:pic>
      <p:sp>
        <p:nvSpPr>
          <p:cNvPr id="221" name="Google Shape;221;p36"/>
          <p:cNvSpPr txBox="1"/>
          <p:nvPr/>
        </p:nvSpPr>
        <p:spPr>
          <a:xfrm>
            <a:off x="0" y="877800"/>
            <a:ext cx="2421300" cy="38265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rPr>
              <a:t>This later artistic reconstruction depicts delegates at the New York Ratification Convention. Several labeled delegates—including John Lansing Jr., Alexander Hamilton, Melancton Smith, and John Jay—are authors of the documents you examined during this inquiry.  </a:t>
            </a:r>
            <a:endParaRPr sz="1200">
              <a:solidFill>
                <a:schemeClr val="dk1"/>
              </a:solidFill>
            </a:endParaRPr>
          </a:p>
          <a:p>
            <a:pPr indent="0" lvl="0" marL="0" rtl="0" algn="l">
              <a:lnSpc>
                <a:spcPct val="115000"/>
              </a:lnSpc>
              <a:spcBef>
                <a:spcPts val="1200"/>
              </a:spcBef>
              <a:spcAft>
                <a:spcPts val="1200"/>
              </a:spcAft>
              <a:buNone/>
            </a:pPr>
            <a:r>
              <a:rPr lang="en" sz="1200">
                <a:solidFill>
                  <a:schemeClr val="dk1"/>
                </a:solidFill>
              </a:rPr>
              <a:t>The mural is inside the </a:t>
            </a:r>
            <a:r>
              <a:rPr b="1" lang="en" sz="1200">
                <a:solidFill>
                  <a:schemeClr val="dk1"/>
                </a:solidFill>
              </a:rPr>
              <a:t>United States Post Office at 55 Mansion Street in Poughkeepsie, New York</a:t>
            </a:r>
            <a:r>
              <a:rPr lang="en" sz="1200">
                <a:solidFill>
                  <a:schemeClr val="dk1"/>
                </a:solidFill>
              </a:rPr>
              <a:t>. It is displayed on the </a:t>
            </a:r>
            <a:r>
              <a:rPr b="1" lang="en" sz="1200">
                <a:solidFill>
                  <a:schemeClr val="dk1"/>
                </a:solidFill>
              </a:rPr>
              <a:t>second-floor mezzanine of the main lobby</a:t>
            </a:r>
            <a:r>
              <a:rPr lang="en" sz="1200">
                <a:solidFill>
                  <a:schemeClr val="dk1"/>
                </a:solidFill>
              </a:rPr>
              <a:t>, on the north wall.</a:t>
            </a:r>
            <a:endParaRPr sz="1200">
              <a:solidFill>
                <a:schemeClr val="dk1"/>
              </a:solidFill>
            </a:endParaRPr>
          </a:p>
        </p:txBody>
      </p:sp>
      <p:sp>
        <p:nvSpPr>
          <p:cNvPr id="222" name="Google Shape;222;p36"/>
          <p:cNvSpPr txBox="1"/>
          <p:nvPr/>
        </p:nvSpPr>
        <p:spPr>
          <a:xfrm>
            <a:off x="0" y="0"/>
            <a:ext cx="8304900" cy="72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3500">
                <a:solidFill>
                  <a:schemeClr val="dk1"/>
                </a:solidFill>
              </a:rPr>
              <a:t>The People Behind the Debate</a:t>
            </a:r>
            <a:endParaRPr sz="35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3200"/>
              <a:t>Sources and Credits</a:t>
            </a:r>
            <a:endParaRPr sz="3200"/>
          </a:p>
        </p:txBody>
      </p:sp>
      <p:sp>
        <p:nvSpPr>
          <p:cNvPr id="228" name="Google Shape;228;p37"/>
          <p:cNvSpPr txBox="1"/>
          <p:nvPr>
            <p:ph idx="1" type="body"/>
          </p:nvPr>
        </p:nvSpPr>
        <p:spPr>
          <a:xfrm>
            <a:off x="311700" y="1152475"/>
            <a:ext cx="8520600" cy="34164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rmAutofit fontScale="70000" lnSpcReduction="10000"/>
          </a:bodyPr>
          <a:lstStyle/>
          <a:p>
            <a:pPr indent="0" lvl="0" marL="0" rtl="0" algn="l">
              <a:spcBef>
                <a:spcPts val="1200"/>
              </a:spcBef>
              <a:spcAft>
                <a:spcPts val="0"/>
              </a:spcAft>
              <a:buClr>
                <a:schemeClr val="dk1"/>
              </a:buClr>
              <a:buSzPct val="100000"/>
              <a:buFont typeface="Arial"/>
              <a:buNone/>
            </a:pPr>
            <a:r>
              <a:rPr lang="en" sz="1100">
                <a:solidFill>
                  <a:schemeClr val="dk1"/>
                </a:solidFill>
              </a:rPr>
              <a:t>Elliot, Jonathan, ed. </a:t>
            </a:r>
            <a:r>
              <a:rPr i="1" lang="en" sz="1100">
                <a:solidFill>
                  <a:schemeClr val="dk1"/>
                </a:solidFill>
              </a:rPr>
              <a:t>The Debates in the Several State Conventions on the Adoption of the Federal Constitution</a:t>
            </a:r>
            <a:r>
              <a:rPr lang="en" sz="1100">
                <a:solidFill>
                  <a:schemeClr val="dk1"/>
                </a:solidFill>
              </a:rPr>
              <a:t>. 2nd ed. Vol. 2. Washington, DC: Printed by and for the Editor, 1836. Library of Congress.</a:t>
            </a:r>
            <a:r>
              <a:rPr lang="en" sz="1100">
                <a:solidFill>
                  <a:schemeClr val="dk1"/>
                </a:solidFill>
                <a:uFill>
                  <a:noFill/>
                </a:uFill>
                <a:hlinkClick r:id="rId3">
                  <a:extLst>
                    <a:ext uri="{A12FA001-AC4F-418D-AE19-62706E023703}">
                      <ahyp:hlinkClr val="tx"/>
                    </a:ext>
                  </a:extLst>
                </a:hlinkClick>
              </a:rPr>
              <a:t> </a:t>
            </a:r>
            <a:r>
              <a:rPr lang="en" sz="1100" u="sng">
                <a:solidFill>
                  <a:schemeClr val="hlink"/>
                </a:solidFill>
                <a:hlinkClick r:id="rId4"/>
              </a:rPr>
              <a:t>https://www.loc.gov/resource/llscdam.lled002/</a:t>
            </a:r>
            <a:r>
              <a:rPr lang="en" sz="1100">
                <a:solidFill>
                  <a:schemeClr val="dk1"/>
                </a:solidFill>
              </a:rPr>
              <a:t>.</a:t>
            </a:r>
            <a:endParaRPr sz="1100">
              <a:solidFill>
                <a:schemeClr val="dk1"/>
              </a:solidFill>
            </a:endParaRPr>
          </a:p>
          <a:p>
            <a:pPr indent="0" lvl="0" marL="0" rtl="0" algn="l">
              <a:spcBef>
                <a:spcPts val="1200"/>
              </a:spcBef>
              <a:spcAft>
                <a:spcPts val="0"/>
              </a:spcAft>
              <a:buClr>
                <a:schemeClr val="dk1"/>
              </a:buClr>
              <a:buSzPct val="100000"/>
              <a:buFont typeface="Arial"/>
              <a:buNone/>
            </a:pPr>
            <a:r>
              <a:rPr lang="en" sz="1100">
                <a:solidFill>
                  <a:schemeClr val="dk1"/>
                </a:solidFill>
              </a:rPr>
              <a:t>Foster, Gerald Sargent. </a:t>
            </a:r>
            <a:r>
              <a:rPr i="1" lang="en" sz="1100">
                <a:solidFill>
                  <a:schemeClr val="dk1"/>
                </a:solidFill>
              </a:rPr>
              <a:t>Delegates at the New York Convention to Ratify the Federal Constitution</a:t>
            </a:r>
            <a:r>
              <a:rPr lang="en" sz="1100">
                <a:solidFill>
                  <a:schemeClr val="dk1"/>
                </a:solidFill>
              </a:rPr>
              <a:t>. 1938. Mural. United States Post Office, Poughkeepsie, New York. Reproduced as the official poster of the New York State Bicentennial Commission; original mural information courtesy of the Franklin D. Roosevelt Presidential Library.</a:t>
            </a:r>
            <a:endParaRPr sz="1100">
              <a:solidFill>
                <a:schemeClr val="dk1"/>
              </a:solidFill>
            </a:endParaRPr>
          </a:p>
          <a:p>
            <a:pPr indent="0" lvl="0" marL="0" rtl="0" algn="l">
              <a:spcBef>
                <a:spcPts val="1200"/>
              </a:spcBef>
              <a:spcAft>
                <a:spcPts val="0"/>
              </a:spcAft>
              <a:buClr>
                <a:schemeClr val="dk1"/>
              </a:buClr>
              <a:buSzPct val="100000"/>
              <a:buFont typeface="Arial"/>
              <a:buNone/>
            </a:pPr>
            <a:r>
              <a:rPr lang="en" sz="1100">
                <a:solidFill>
                  <a:schemeClr val="dk1"/>
                </a:solidFill>
              </a:rPr>
              <a:t>New York Ratifying Convention. “Amendments to the Constitution.” July 15, 1788. </a:t>
            </a:r>
            <a:r>
              <a:rPr i="1" lang="en" sz="1100">
                <a:solidFill>
                  <a:schemeClr val="dk1"/>
                </a:solidFill>
              </a:rPr>
              <a:t>Founders Online</a:t>
            </a:r>
            <a:r>
              <a:rPr lang="en" sz="1100">
                <a:solidFill>
                  <a:schemeClr val="dk1"/>
                </a:solidFill>
              </a:rPr>
              <a:t>, National Archives.</a:t>
            </a:r>
            <a:r>
              <a:rPr lang="en" sz="1100">
                <a:solidFill>
                  <a:schemeClr val="dk1"/>
                </a:solidFill>
                <a:uFill>
                  <a:noFill/>
                </a:uFill>
                <a:hlinkClick r:id="rId5">
                  <a:extLst>
                    <a:ext uri="{A12FA001-AC4F-418D-AE19-62706E023703}">
                      <ahyp:hlinkClr val="tx"/>
                    </a:ext>
                  </a:extLst>
                </a:hlinkClick>
              </a:rPr>
              <a:t> </a:t>
            </a:r>
            <a:r>
              <a:rPr lang="en" sz="1100" u="sng">
                <a:solidFill>
                  <a:schemeClr val="hlink"/>
                </a:solidFill>
                <a:hlinkClick r:id="rId6"/>
              </a:rPr>
              <a:t>https://founders.archives.gov/documents/Hamilton/01-05-02-0012-0069</a:t>
            </a:r>
            <a:r>
              <a:rPr lang="en" sz="1100">
                <a:solidFill>
                  <a:schemeClr val="dk1"/>
                </a:solidFill>
              </a:rPr>
              <a:t>.</a:t>
            </a:r>
            <a:endParaRPr sz="1100">
              <a:solidFill>
                <a:schemeClr val="dk1"/>
              </a:solidFill>
            </a:endParaRPr>
          </a:p>
          <a:p>
            <a:pPr indent="0" lvl="0" marL="0" rtl="0" algn="l">
              <a:spcBef>
                <a:spcPts val="1200"/>
              </a:spcBef>
              <a:spcAft>
                <a:spcPts val="0"/>
              </a:spcAft>
              <a:buClr>
                <a:schemeClr val="dk1"/>
              </a:buClr>
              <a:buSzPct val="100000"/>
              <a:buFont typeface="Arial"/>
              <a:buNone/>
            </a:pPr>
            <a:r>
              <a:rPr lang="en" sz="1100">
                <a:solidFill>
                  <a:schemeClr val="dk1"/>
                </a:solidFill>
              </a:rPr>
              <a:t>New York Ratifying Convention. “Circular Letter to the Governors of the Several States.” July 26, 1788. </a:t>
            </a:r>
            <a:r>
              <a:rPr i="1" lang="en" sz="1100">
                <a:solidFill>
                  <a:schemeClr val="dk1"/>
                </a:solidFill>
              </a:rPr>
              <a:t>Founders Online</a:t>
            </a:r>
            <a:r>
              <a:rPr lang="en" sz="1100">
                <a:solidFill>
                  <a:schemeClr val="dk1"/>
                </a:solidFill>
              </a:rPr>
              <a:t>, National Archives.</a:t>
            </a:r>
            <a:r>
              <a:rPr lang="en" sz="1100">
                <a:solidFill>
                  <a:schemeClr val="dk1"/>
                </a:solidFill>
                <a:uFill>
                  <a:noFill/>
                </a:uFill>
                <a:hlinkClick r:id="rId7">
                  <a:extLst>
                    <a:ext uri="{A12FA001-AC4F-418D-AE19-62706E023703}">
                      <ahyp:hlinkClr val="tx"/>
                    </a:ext>
                  </a:extLst>
                </a:hlinkClick>
              </a:rPr>
              <a:t> </a:t>
            </a:r>
            <a:r>
              <a:rPr lang="en" sz="1100" u="sng">
                <a:solidFill>
                  <a:schemeClr val="hlink"/>
                </a:solidFill>
                <a:hlinkClick r:id="rId8"/>
              </a:rPr>
              <a:t>https://founders.archives.gov/documents/Hamilton/01-05-02-0012-0101</a:t>
            </a:r>
            <a:r>
              <a:rPr lang="en" sz="1100">
                <a:solidFill>
                  <a:schemeClr val="dk1"/>
                </a:solidFill>
              </a:rPr>
              <a:t>.</a:t>
            </a:r>
            <a:endParaRPr sz="1100">
              <a:solidFill>
                <a:schemeClr val="dk1"/>
              </a:solidFill>
            </a:endParaRPr>
          </a:p>
          <a:p>
            <a:pPr indent="0" lvl="0" marL="0" rtl="0" algn="l">
              <a:spcBef>
                <a:spcPts val="1200"/>
              </a:spcBef>
              <a:spcAft>
                <a:spcPts val="0"/>
              </a:spcAft>
              <a:buClr>
                <a:schemeClr val="dk1"/>
              </a:buClr>
              <a:buSzPct val="100000"/>
              <a:buFont typeface="Arial"/>
              <a:buNone/>
            </a:pPr>
            <a:r>
              <a:rPr lang="en" sz="1100">
                <a:solidFill>
                  <a:schemeClr val="dk1"/>
                </a:solidFill>
              </a:rPr>
              <a:t>New York Ratifying Convention. “Extract from the Journal of the New York Ratifying Convention.” July 26, 1788. </a:t>
            </a:r>
            <a:r>
              <a:rPr i="1" lang="en" sz="1100">
                <a:solidFill>
                  <a:schemeClr val="dk1"/>
                </a:solidFill>
              </a:rPr>
              <a:t>Founders Online</a:t>
            </a:r>
            <a:r>
              <a:rPr lang="en" sz="1100">
                <a:solidFill>
                  <a:schemeClr val="dk1"/>
                </a:solidFill>
              </a:rPr>
              <a:t>, National Archives.</a:t>
            </a:r>
            <a:r>
              <a:rPr lang="en" sz="1100">
                <a:solidFill>
                  <a:schemeClr val="dk1"/>
                </a:solidFill>
                <a:uFill>
                  <a:noFill/>
                </a:uFill>
                <a:hlinkClick r:id="rId9">
                  <a:extLst>
                    <a:ext uri="{A12FA001-AC4F-418D-AE19-62706E023703}">
                      <ahyp:hlinkClr val="tx"/>
                    </a:ext>
                  </a:extLst>
                </a:hlinkClick>
              </a:rPr>
              <a:t> </a:t>
            </a:r>
            <a:r>
              <a:rPr lang="en" sz="1100" u="sng">
                <a:solidFill>
                  <a:schemeClr val="hlink"/>
                </a:solidFill>
                <a:hlinkClick r:id="rId10"/>
              </a:rPr>
              <a:t>https://founders.archives.gov/documents/Jay/01-05-02-0041</a:t>
            </a:r>
            <a:r>
              <a:rPr lang="en" sz="1100">
                <a:solidFill>
                  <a:schemeClr val="dk1"/>
                </a:solidFill>
              </a:rPr>
              <a:t>.</a:t>
            </a:r>
            <a:endParaRPr sz="1100">
              <a:solidFill>
                <a:schemeClr val="dk1"/>
              </a:solidFill>
            </a:endParaRPr>
          </a:p>
          <a:p>
            <a:pPr indent="0" lvl="0" marL="0" rtl="0" algn="l">
              <a:spcBef>
                <a:spcPts val="1200"/>
              </a:spcBef>
              <a:spcAft>
                <a:spcPts val="0"/>
              </a:spcAft>
              <a:buClr>
                <a:schemeClr val="dk1"/>
              </a:buClr>
              <a:buSzPct val="100000"/>
              <a:buFont typeface="Arial"/>
              <a:buNone/>
            </a:pPr>
            <a:r>
              <a:rPr lang="en" sz="1100">
                <a:solidFill>
                  <a:schemeClr val="dk1"/>
                </a:solidFill>
              </a:rPr>
              <a:t>Retro Report. “An Enlightened Idea: The Constitution Drew on Centuries-Old Principles.” Produced and edited by Matthew Spolar. May 21, 2026. Video, 5 min.</a:t>
            </a:r>
            <a:r>
              <a:rPr lang="en" sz="1100">
                <a:solidFill>
                  <a:schemeClr val="dk1"/>
                </a:solidFill>
                <a:uFill>
                  <a:noFill/>
                </a:uFill>
                <a:hlinkClick r:id="rId11">
                  <a:extLst>
                    <a:ext uri="{A12FA001-AC4F-418D-AE19-62706E023703}">
                      <ahyp:hlinkClr val="tx"/>
                    </a:ext>
                  </a:extLst>
                </a:hlinkClick>
              </a:rPr>
              <a:t> </a:t>
            </a:r>
            <a:r>
              <a:rPr lang="en" sz="1100" u="sng">
                <a:solidFill>
                  <a:schemeClr val="hlink"/>
                </a:solidFill>
                <a:hlinkClick r:id="rId12"/>
              </a:rPr>
              <a:t>https://retroreport.org/video/an-enlightened-idea-the-constitution-drew-on-centuries-old-principles/</a:t>
            </a:r>
            <a:r>
              <a:rPr lang="en" sz="1100">
                <a:solidFill>
                  <a:schemeClr val="dk1"/>
                </a:solidFill>
              </a:rPr>
              <a:t>.</a:t>
            </a:r>
            <a:endParaRPr sz="1100">
              <a:solidFill>
                <a:schemeClr val="dk1"/>
              </a:solidFill>
            </a:endParaRPr>
          </a:p>
          <a:p>
            <a:pPr indent="0" lvl="0" marL="0" rtl="0" algn="l">
              <a:spcBef>
                <a:spcPts val="1200"/>
              </a:spcBef>
              <a:spcAft>
                <a:spcPts val="0"/>
              </a:spcAft>
              <a:buClr>
                <a:schemeClr val="dk1"/>
              </a:buClr>
              <a:buSzPct val="100000"/>
              <a:buFont typeface="Arial"/>
              <a:buNone/>
            </a:pPr>
            <a:r>
              <a:rPr lang="en" sz="1100">
                <a:solidFill>
                  <a:schemeClr val="dk1"/>
                </a:solidFill>
              </a:rPr>
              <a:t>Rosenblatt, Albert M. “The Fateful Hour: The Ratification of the United States Constitution in Poughkeepsie, New York 1788.” </a:t>
            </a:r>
            <a:r>
              <a:rPr i="1" lang="en" sz="1100">
                <a:solidFill>
                  <a:schemeClr val="dk1"/>
                </a:solidFill>
              </a:rPr>
              <a:t>The Green Bag</a:t>
            </a:r>
            <a:r>
              <a:rPr lang="en" sz="1100">
                <a:solidFill>
                  <a:schemeClr val="dk1"/>
                </a:solidFill>
              </a:rPr>
              <a:t> 28, no. 1 (Autumn 2024).</a:t>
            </a:r>
            <a:r>
              <a:rPr lang="en" sz="1100">
                <a:solidFill>
                  <a:schemeClr val="dk1"/>
                </a:solidFill>
                <a:uFill>
                  <a:noFill/>
                </a:uFill>
                <a:hlinkClick r:id="rId13">
                  <a:extLst>
                    <a:ext uri="{A12FA001-AC4F-418D-AE19-62706E023703}">
                      <ahyp:hlinkClr val="tx"/>
                    </a:ext>
                  </a:extLst>
                </a:hlinkClick>
              </a:rPr>
              <a:t> </a:t>
            </a:r>
            <a:r>
              <a:rPr lang="en" sz="1100" u="sng">
                <a:solidFill>
                  <a:schemeClr val="hlink"/>
                </a:solidFill>
                <a:hlinkClick r:id="rId14"/>
              </a:rPr>
              <a:t>https://greenbag.org/archive/green_bag_tables_of_contents.html</a:t>
            </a:r>
            <a:r>
              <a:rPr lang="en" sz="1100">
                <a:solidFill>
                  <a:schemeClr val="dk1"/>
                </a:solidFill>
              </a:rPr>
              <a:t>.</a:t>
            </a:r>
            <a:endParaRPr sz="1100">
              <a:solidFill>
                <a:schemeClr val="dk1"/>
              </a:solidFill>
            </a:endParaRPr>
          </a:p>
          <a:p>
            <a:pPr indent="0" lvl="0" marL="0" rtl="0" algn="l">
              <a:spcBef>
                <a:spcPts val="1200"/>
              </a:spcBef>
              <a:spcAft>
                <a:spcPts val="0"/>
              </a:spcAft>
              <a:buNone/>
            </a:pPr>
            <a:r>
              <a:rPr lang="en" sz="1100">
                <a:solidFill>
                  <a:schemeClr val="dk1"/>
                </a:solidFill>
              </a:rPr>
              <a:t>Stepien, William J., Peter R. Senn, and William C. Stepien. </a:t>
            </a:r>
            <a:r>
              <a:rPr i="1" lang="en" sz="1100">
                <a:solidFill>
                  <a:schemeClr val="dk1"/>
                </a:solidFill>
              </a:rPr>
              <a:t>The Internet and Problem-Based Learning: Developing Solutions Through the Web</a:t>
            </a:r>
            <a:r>
              <a:rPr lang="en" sz="1100">
                <a:solidFill>
                  <a:schemeClr val="dk1"/>
                </a:solidFill>
              </a:rPr>
              <a:t>. Zephyr Press, 2000.</a:t>
            </a:r>
            <a:endParaRPr sz="1100">
              <a:solidFill>
                <a:schemeClr val="dk1"/>
              </a:solidFill>
            </a:endParaRPr>
          </a:p>
          <a:p>
            <a:pPr indent="0" lvl="0" marL="0" rtl="0" algn="l">
              <a:spcBef>
                <a:spcPts val="1200"/>
              </a:spcBef>
              <a:spcAft>
                <a:spcPts val="1200"/>
              </a:spcAft>
              <a:buNone/>
            </a:pPr>
            <a:r>
              <a:rPr lang="en" sz="1100">
                <a:solidFill>
                  <a:schemeClr val="dk1"/>
                </a:solidFill>
              </a:rPr>
              <a:t>United States Constitution. 1787. General Records of the United States Government, Record Group 11. National Archives, Washington, DC.</a:t>
            </a:r>
            <a:r>
              <a:rPr lang="en" sz="1100">
                <a:solidFill>
                  <a:schemeClr val="dk1"/>
                </a:solidFill>
                <a:uFill>
                  <a:noFill/>
                </a:uFill>
                <a:hlinkClick r:id="rId15">
                  <a:extLst>
                    <a:ext uri="{A12FA001-AC4F-418D-AE19-62706E023703}">
                      <ahyp:hlinkClr val="tx"/>
                    </a:ext>
                  </a:extLst>
                </a:hlinkClick>
              </a:rPr>
              <a:t> </a:t>
            </a:r>
            <a:r>
              <a:rPr lang="en" sz="1100" u="sng">
                <a:solidFill>
                  <a:schemeClr val="hlink"/>
                </a:solidFill>
                <a:hlinkClick r:id="rId16"/>
              </a:rPr>
              <a:t>https://www.archives.gov/founding-docs/constitution</a:t>
            </a:r>
            <a:r>
              <a:rPr lang="en" sz="1100">
                <a:solidFill>
                  <a:schemeClr val="dk1"/>
                </a:solidFill>
              </a:rPr>
              <a: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